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3" r:id="rId10"/>
    <p:sldId id="268" r:id="rId11"/>
    <p:sldId id="264" r:id="rId12"/>
    <p:sldId id="265" r:id="rId13"/>
    <p:sldId id="266" r:id="rId14"/>
    <p:sldId id="269" r:id="rId15"/>
    <p:sldId id="271" r:id="rId16"/>
    <p:sldId id="272"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88A37BE-2E40-4ED0-ADFB-ECDF7AD3AC25}" type="datetimeFigureOut">
              <a:rPr lang="en-US" smtClean="0"/>
              <a:t>5/6/2022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2C4E439-9623-49D3-8B70-C2ABA5D0756F}" type="slidenum">
              <a:rPr lang="en-US" smtClean="0"/>
              <a:t>‹#›</a:t>
            </a:fld>
            <a:endParaRPr lang="en-US"/>
          </a:p>
        </p:txBody>
      </p:sp>
    </p:spTree>
    <p:extLst>
      <p:ext uri="{BB962C8B-B14F-4D97-AF65-F5344CB8AC3E}">
        <p14:creationId xmlns:p14="http://schemas.microsoft.com/office/powerpoint/2010/main" val="249073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88A37BE-2E40-4ED0-ADFB-ECDF7AD3AC25}" type="datetimeFigureOut">
              <a:rPr lang="en-US" smtClean="0"/>
              <a:t>5/6/2022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2C4E439-9623-49D3-8B70-C2ABA5D0756F}" type="slidenum">
              <a:rPr lang="en-US" smtClean="0"/>
              <a:t>‹#›</a:t>
            </a:fld>
            <a:endParaRPr lang="en-US"/>
          </a:p>
        </p:txBody>
      </p:sp>
    </p:spTree>
    <p:extLst>
      <p:ext uri="{BB962C8B-B14F-4D97-AF65-F5344CB8AC3E}">
        <p14:creationId xmlns:p14="http://schemas.microsoft.com/office/powerpoint/2010/main" val="272494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88A37BE-2E40-4ED0-ADFB-ECDF7AD3AC25}" type="datetimeFigureOut">
              <a:rPr lang="en-US" smtClean="0"/>
              <a:t>5/6/2022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2C4E439-9623-49D3-8B70-C2ABA5D0756F}" type="slidenum">
              <a:rPr lang="en-US" smtClean="0"/>
              <a:t>‹#›</a:t>
            </a:fld>
            <a:endParaRPr lang="en-US"/>
          </a:p>
        </p:txBody>
      </p:sp>
    </p:spTree>
    <p:extLst>
      <p:ext uri="{BB962C8B-B14F-4D97-AF65-F5344CB8AC3E}">
        <p14:creationId xmlns:p14="http://schemas.microsoft.com/office/powerpoint/2010/main" val="400052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288A37BE-2E40-4ED0-ADFB-ECDF7AD3AC25}" type="datetimeFigureOut">
              <a:rPr lang="en-US" smtClean="0"/>
              <a:t>5/6/2022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2C4E439-9623-49D3-8B70-C2ABA5D0756F}" type="slidenum">
              <a:rPr lang="en-US" smtClean="0"/>
              <a:t>‹#›</a:t>
            </a:fld>
            <a:endParaRPr lang="en-US"/>
          </a:p>
        </p:txBody>
      </p:sp>
    </p:spTree>
    <p:extLst>
      <p:ext uri="{BB962C8B-B14F-4D97-AF65-F5344CB8AC3E}">
        <p14:creationId xmlns:p14="http://schemas.microsoft.com/office/powerpoint/2010/main" val="137771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88A37BE-2E40-4ED0-ADFB-ECDF7AD3AC25}" type="datetimeFigureOut">
              <a:rPr lang="en-US" smtClean="0"/>
              <a:t>5/6/2022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2C4E439-9623-49D3-8B70-C2ABA5D0756F}" type="slidenum">
              <a:rPr lang="en-US" smtClean="0"/>
              <a:t>‹#›</a:t>
            </a:fld>
            <a:endParaRPr lang="en-US"/>
          </a:p>
        </p:txBody>
      </p:sp>
    </p:spTree>
    <p:extLst>
      <p:ext uri="{BB962C8B-B14F-4D97-AF65-F5344CB8AC3E}">
        <p14:creationId xmlns:p14="http://schemas.microsoft.com/office/powerpoint/2010/main" val="687668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288A37BE-2E40-4ED0-ADFB-ECDF7AD3AC25}" type="datetimeFigureOut">
              <a:rPr lang="en-US" smtClean="0"/>
              <a:t>5/6/2022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2C4E439-9623-49D3-8B70-C2ABA5D0756F}" type="slidenum">
              <a:rPr lang="en-US" smtClean="0"/>
              <a:t>‹#›</a:t>
            </a:fld>
            <a:endParaRPr lang="en-US"/>
          </a:p>
        </p:txBody>
      </p:sp>
    </p:spTree>
    <p:extLst>
      <p:ext uri="{BB962C8B-B14F-4D97-AF65-F5344CB8AC3E}">
        <p14:creationId xmlns:p14="http://schemas.microsoft.com/office/powerpoint/2010/main" val="331464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288A37BE-2E40-4ED0-ADFB-ECDF7AD3AC25}" type="datetimeFigureOut">
              <a:rPr lang="en-US" smtClean="0"/>
              <a:t>5/6/2022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D2C4E439-9623-49D3-8B70-C2ABA5D0756F}" type="slidenum">
              <a:rPr lang="en-US" smtClean="0"/>
              <a:t>‹#›</a:t>
            </a:fld>
            <a:endParaRPr lang="en-US"/>
          </a:p>
        </p:txBody>
      </p:sp>
    </p:spTree>
    <p:extLst>
      <p:ext uri="{BB962C8B-B14F-4D97-AF65-F5344CB8AC3E}">
        <p14:creationId xmlns:p14="http://schemas.microsoft.com/office/powerpoint/2010/main" val="3248932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88A37BE-2E40-4ED0-ADFB-ECDF7AD3AC25}" type="datetimeFigureOut">
              <a:rPr lang="en-US" smtClean="0"/>
              <a:t>5/6/2022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D2C4E439-9623-49D3-8B70-C2ABA5D0756F}" type="slidenum">
              <a:rPr lang="en-US" smtClean="0"/>
              <a:t>‹#›</a:t>
            </a:fld>
            <a:endParaRPr lang="en-US"/>
          </a:p>
        </p:txBody>
      </p:sp>
    </p:spTree>
    <p:extLst>
      <p:ext uri="{BB962C8B-B14F-4D97-AF65-F5344CB8AC3E}">
        <p14:creationId xmlns:p14="http://schemas.microsoft.com/office/powerpoint/2010/main" val="345752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88A37BE-2E40-4ED0-ADFB-ECDF7AD3AC25}" type="datetimeFigureOut">
              <a:rPr lang="en-US" smtClean="0"/>
              <a:t>5/6/2022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D2C4E439-9623-49D3-8B70-C2ABA5D0756F}" type="slidenum">
              <a:rPr lang="en-US" smtClean="0"/>
              <a:t>‹#›</a:t>
            </a:fld>
            <a:endParaRPr lang="en-US"/>
          </a:p>
        </p:txBody>
      </p:sp>
    </p:spTree>
    <p:extLst>
      <p:ext uri="{BB962C8B-B14F-4D97-AF65-F5344CB8AC3E}">
        <p14:creationId xmlns:p14="http://schemas.microsoft.com/office/powerpoint/2010/main" val="65620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88A37BE-2E40-4ED0-ADFB-ECDF7AD3AC25}" type="datetimeFigureOut">
              <a:rPr lang="en-US" smtClean="0"/>
              <a:t>5/6/2022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2C4E439-9623-49D3-8B70-C2ABA5D0756F}" type="slidenum">
              <a:rPr lang="en-US" smtClean="0"/>
              <a:t>‹#›</a:t>
            </a:fld>
            <a:endParaRPr lang="en-US"/>
          </a:p>
        </p:txBody>
      </p:sp>
    </p:spTree>
    <p:extLst>
      <p:ext uri="{BB962C8B-B14F-4D97-AF65-F5344CB8AC3E}">
        <p14:creationId xmlns:p14="http://schemas.microsoft.com/office/powerpoint/2010/main" val="160736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88A37BE-2E40-4ED0-ADFB-ECDF7AD3AC25}" type="datetimeFigureOut">
              <a:rPr lang="en-US" smtClean="0"/>
              <a:t>5/6/2022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2C4E439-9623-49D3-8B70-C2ABA5D0756F}" type="slidenum">
              <a:rPr lang="en-US" smtClean="0"/>
              <a:t>‹#›</a:t>
            </a:fld>
            <a:endParaRPr lang="en-US"/>
          </a:p>
        </p:txBody>
      </p:sp>
    </p:spTree>
    <p:extLst>
      <p:ext uri="{BB962C8B-B14F-4D97-AF65-F5344CB8AC3E}">
        <p14:creationId xmlns:p14="http://schemas.microsoft.com/office/powerpoint/2010/main" val="130719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A37BE-2E40-4ED0-ADFB-ECDF7AD3AC25}" type="datetimeFigureOut">
              <a:rPr lang="en-US" smtClean="0"/>
              <a:t>5/6/2022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4E439-9623-49D3-8B70-C2ABA5D0756F}" type="slidenum">
              <a:rPr lang="en-US" smtClean="0"/>
              <a:t>‹#›</a:t>
            </a:fld>
            <a:endParaRPr lang="en-US"/>
          </a:p>
        </p:txBody>
      </p:sp>
    </p:spTree>
    <p:extLst>
      <p:ext uri="{BB962C8B-B14F-4D97-AF65-F5344CB8AC3E}">
        <p14:creationId xmlns:p14="http://schemas.microsoft.com/office/powerpoint/2010/main" val="4007662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412776"/>
            <a:ext cx="7772400" cy="2376264"/>
          </a:xfrm>
        </p:spPr>
        <p:txBody>
          <a:bodyPr/>
          <a:lstStyle/>
          <a:p>
            <a:pPr rtl="1"/>
            <a:r>
              <a:rPr lang="ar-IQ" b="1" dirty="0" smtClean="0">
                <a:solidFill>
                  <a:srgbClr val="0070C0"/>
                </a:solidFill>
              </a:rPr>
              <a:t>الدرس العملي </a:t>
            </a:r>
            <a:r>
              <a:rPr lang="ar-IQ" b="1" dirty="0" smtClean="0">
                <a:solidFill>
                  <a:srgbClr val="0070C0"/>
                </a:solidFill>
              </a:rPr>
              <a:t>السادس</a:t>
            </a:r>
            <a:br>
              <a:rPr lang="ar-IQ" b="1" dirty="0" smtClean="0">
                <a:solidFill>
                  <a:srgbClr val="0070C0"/>
                </a:solidFill>
              </a:rPr>
            </a:br>
            <a:r>
              <a:rPr lang="ar-IQ" b="1" dirty="0" smtClean="0">
                <a:solidFill>
                  <a:srgbClr val="0070C0"/>
                </a:solidFill>
              </a:rPr>
              <a:t>د. </a:t>
            </a:r>
            <a:r>
              <a:rPr lang="ar-IQ" b="1" dirty="0" err="1" smtClean="0">
                <a:solidFill>
                  <a:srgbClr val="0070C0"/>
                </a:solidFill>
              </a:rPr>
              <a:t>عبدالكاظم</a:t>
            </a:r>
            <a:r>
              <a:rPr lang="ar-IQ" b="1" dirty="0" smtClean="0">
                <a:solidFill>
                  <a:srgbClr val="0070C0"/>
                </a:solidFill>
              </a:rPr>
              <a:t> ناصر صالح </a:t>
            </a:r>
            <a:r>
              <a:rPr lang="ar-IQ" dirty="0" smtClean="0">
                <a:solidFill>
                  <a:srgbClr val="0070C0"/>
                </a:solidFill>
              </a:rPr>
              <a:t> </a:t>
            </a:r>
            <a:endParaRPr lang="en-US" dirty="0">
              <a:solidFill>
                <a:srgbClr val="0070C0"/>
              </a:solidFill>
            </a:endParaRPr>
          </a:p>
        </p:txBody>
      </p:sp>
      <p:sp>
        <p:nvSpPr>
          <p:cNvPr id="3" name="عنوان فرعي 2"/>
          <p:cNvSpPr>
            <a:spLocks noGrp="1"/>
          </p:cNvSpPr>
          <p:nvPr>
            <p:ph type="subTitle" idx="1"/>
          </p:nvPr>
        </p:nvSpPr>
        <p:spPr>
          <a:xfrm>
            <a:off x="1371600" y="3861048"/>
            <a:ext cx="6400800" cy="1777752"/>
          </a:xfrm>
        </p:spPr>
        <p:txBody>
          <a:bodyPr>
            <a:normAutofit lnSpcReduction="10000"/>
          </a:bodyPr>
          <a:lstStyle/>
          <a:p>
            <a:pPr rtl="1"/>
            <a:r>
              <a:rPr lang="ar-IQ" sz="5400" dirty="0" smtClean="0">
                <a:solidFill>
                  <a:srgbClr val="FF0000"/>
                </a:solidFill>
              </a:rPr>
              <a:t>عنوان المحاضرة </a:t>
            </a:r>
          </a:p>
          <a:p>
            <a:pPr rtl="1"/>
            <a:r>
              <a:rPr lang="ar-IQ" sz="5400" dirty="0" smtClean="0">
                <a:solidFill>
                  <a:srgbClr val="FF0000"/>
                </a:solidFill>
              </a:rPr>
              <a:t>التكاثر </a:t>
            </a:r>
            <a:r>
              <a:rPr lang="ar-IQ" sz="5400" dirty="0" smtClean="0">
                <a:solidFill>
                  <a:srgbClr val="FF0000"/>
                </a:solidFill>
              </a:rPr>
              <a:t>الخضري </a:t>
            </a:r>
          </a:p>
        </p:txBody>
      </p:sp>
      <p:pic>
        <p:nvPicPr>
          <p:cNvPr id="1026" name="Picture 2" descr="C:\Users\alMasar\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76672"/>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Masar\Desktop\IMG-20210612-WA0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76672"/>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692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1"/>
            <a:r>
              <a:rPr lang="ar-IQ" dirty="0" smtClean="0">
                <a:solidFill>
                  <a:srgbClr val="FF0000"/>
                </a:solidFill>
              </a:rPr>
              <a:t>بعض اشكال التطعيم</a:t>
            </a:r>
            <a:endParaRPr lang="en-US" dirty="0">
              <a:solidFill>
                <a:srgbClr val="FF0000"/>
              </a:solidFill>
            </a:endParaRPr>
          </a:p>
        </p:txBody>
      </p:sp>
      <p:sp>
        <p:nvSpPr>
          <p:cNvPr id="3" name="عنصر نائب للنص 2"/>
          <p:cNvSpPr>
            <a:spLocks noGrp="1"/>
          </p:cNvSpPr>
          <p:nvPr>
            <p:ph type="body" idx="1"/>
          </p:nvPr>
        </p:nvSpPr>
        <p:spPr/>
        <p:txBody>
          <a:bodyPr>
            <a:noAutofit/>
          </a:bodyPr>
          <a:lstStyle/>
          <a:p>
            <a:pPr algn="ctr" rtl="1"/>
            <a:r>
              <a:rPr lang="ar-IQ" sz="3600" dirty="0" smtClean="0"/>
              <a:t>التطعيم بالرقعة</a:t>
            </a:r>
            <a:endParaRPr lang="en-US" sz="3600" dirty="0"/>
          </a:p>
        </p:txBody>
      </p:sp>
      <p:pic>
        <p:nvPicPr>
          <p:cNvPr id="8" name="عنصر نائب للمحتوى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492896"/>
            <a:ext cx="3898776" cy="3312367"/>
          </a:xfrm>
        </p:spPr>
      </p:pic>
      <p:sp>
        <p:nvSpPr>
          <p:cNvPr id="5" name="عنصر نائب للنص 4"/>
          <p:cNvSpPr>
            <a:spLocks noGrp="1"/>
          </p:cNvSpPr>
          <p:nvPr>
            <p:ph type="body" sz="quarter" idx="3"/>
          </p:nvPr>
        </p:nvSpPr>
        <p:spPr/>
        <p:txBody>
          <a:bodyPr>
            <a:noAutofit/>
          </a:bodyPr>
          <a:lstStyle/>
          <a:p>
            <a:pPr algn="ctr" rtl="1"/>
            <a:r>
              <a:rPr lang="ar-IQ" sz="3600" dirty="0" smtClean="0"/>
              <a:t>التطعيم الحلقي </a:t>
            </a:r>
            <a:endParaRPr lang="en-US" sz="3600" dirty="0"/>
          </a:p>
        </p:txBody>
      </p:sp>
      <p:pic>
        <p:nvPicPr>
          <p:cNvPr id="7" name="عنصر نائب للمحتوى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509362"/>
            <a:ext cx="4041775" cy="3282314"/>
          </a:xfrm>
        </p:spPr>
      </p:pic>
    </p:spTree>
    <p:extLst>
      <p:ext uri="{BB962C8B-B14F-4D97-AF65-F5344CB8AC3E}">
        <p14:creationId xmlns:p14="http://schemas.microsoft.com/office/powerpoint/2010/main" val="998425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856984" cy="6624736"/>
          </a:xfrm>
        </p:spPr>
        <p:txBody>
          <a:bodyPr>
            <a:normAutofit fontScale="90000"/>
          </a:bodyPr>
          <a:lstStyle/>
          <a:p>
            <a:pPr algn="r" rtl="1"/>
            <a:r>
              <a:rPr lang="ar-IQ" sz="3600" dirty="0">
                <a:solidFill>
                  <a:srgbClr val="FF0000"/>
                </a:solidFill>
              </a:rPr>
              <a:t>ثالثا: التكاثر بالتركيب </a:t>
            </a:r>
            <a:r>
              <a:rPr lang="en-US" sz="3600" dirty="0" smtClean="0">
                <a:solidFill>
                  <a:srgbClr val="FF0000"/>
                </a:solidFill>
              </a:rPr>
              <a:t>Grafting</a:t>
            </a:r>
            <a:r>
              <a:rPr lang="ar-IQ" sz="3600" dirty="0" smtClean="0">
                <a:solidFill>
                  <a:srgbClr val="FF0000"/>
                </a:solidFill>
              </a:rPr>
              <a:t>:</a:t>
            </a:r>
            <a:r>
              <a:rPr lang="en-US" sz="3600" dirty="0"/>
              <a:t/>
            </a:r>
            <a:br>
              <a:rPr lang="en-US" sz="3600" dirty="0"/>
            </a:br>
            <a:r>
              <a:rPr lang="ar-IQ" sz="3600" dirty="0"/>
              <a:t>هو اخذ </a:t>
            </a:r>
            <a:r>
              <a:rPr lang="ar-IQ" sz="3600" dirty="0" smtClean="0"/>
              <a:t>جزء من </a:t>
            </a:r>
            <a:r>
              <a:rPr lang="ar-IQ" sz="3600" dirty="0"/>
              <a:t>نبات ووضعة على نبات اخر بحيث ينمو الاول على الثاني ويكونان بعد التحامهما نباتا" جديدا" يدعى الجزء الاول بالطعم ويدعى الجزء الثاني </a:t>
            </a:r>
            <a:r>
              <a:rPr lang="ar-IQ" sz="3600" dirty="0" err="1"/>
              <a:t>بالاصل</a:t>
            </a:r>
            <a:r>
              <a:rPr lang="ar-IQ" sz="3600" dirty="0"/>
              <a:t> والطعم هنا عبار عن قلم يحتوي على برعم واحد او عدة براعم حولي </a:t>
            </a:r>
            <a:r>
              <a:rPr lang="ar-IQ" sz="3600" dirty="0" smtClean="0"/>
              <a:t>من </a:t>
            </a:r>
            <a:r>
              <a:rPr lang="ar-IQ" sz="3600" dirty="0"/>
              <a:t>(3-4) برعم (عيون) ويجري في وقت سكون العصارة في الشتاء في وقت </a:t>
            </a:r>
            <a:r>
              <a:rPr lang="ar-IQ" sz="3600" dirty="0" smtClean="0"/>
              <a:t>سريان </a:t>
            </a:r>
            <a:r>
              <a:rPr lang="ar-IQ" sz="3600" dirty="0"/>
              <a:t>العصارة في الربيع وللتراكيب طرق عديدة منها .</a:t>
            </a:r>
            <a:r>
              <a:rPr lang="en-US" sz="3600" dirty="0"/>
              <a:t/>
            </a:r>
            <a:br>
              <a:rPr lang="en-US" sz="3600" dirty="0"/>
            </a:br>
            <a:r>
              <a:rPr lang="ar-IQ" sz="3600" dirty="0">
                <a:solidFill>
                  <a:srgbClr val="0070C0"/>
                </a:solidFill>
              </a:rPr>
              <a:t>1.التركيب السوطي: </a:t>
            </a:r>
            <a:r>
              <a:rPr lang="en-US" sz="3600" dirty="0"/>
              <a:t/>
            </a:r>
            <a:br>
              <a:rPr lang="en-US" sz="3600" dirty="0"/>
            </a:br>
            <a:r>
              <a:rPr lang="ar-IQ" sz="3600" dirty="0"/>
              <a:t>تقطع قمة الاصل من الاعلى قطعا" </a:t>
            </a:r>
            <a:r>
              <a:rPr lang="ar-IQ" sz="3600" dirty="0" err="1"/>
              <a:t>مائلأ</a:t>
            </a:r>
            <a:r>
              <a:rPr lang="ar-IQ" sz="3600" dirty="0"/>
              <a:t> ثم يقطع القلم من الاسفل قطعا" </a:t>
            </a:r>
            <a:r>
              <a:rPr lang="ar-IQ" sz="3600" dirty="0" err="1"/>
              <a:t>مائلأ</a:t>
            </a:r>
            <a:r>
              <a:rPr lang="ar-IQ" sz="3600" dirty="0"/>
              <a:t> مشابها" للقطع الاول على ان يكون القطعيين املسين ومستويين قدر الامكان . يركب القلم على الاصل ويربط بخيوط التركيب ربطا" جيدا" ثم تشمع منطقة التركيب بواسطة شمع التركيب او </a:t>
            </a:r>
            <a:r>
              <a:rPr lang="ar-IQ" sz="3600" dirty="0" err="1"/>
              <a:t>البرافين</a:t>
            </a:r>
            <a:r>
              <a:rPr lang="ar-IQ" sz="3600" dirty="0"/>
              <a:t> لمنع فقدان الرطوبة من الاجزاء المركبة .</a:t>
            </a:r>
            <a:r>
              <a:rPr lang="ar-IQ" dirty="0"/>
              <a:t> </a:t>
            </a:r>
            <a:endParaRPr lang="en-US" dirty="0"/>
          </a:p>
        </p:txBody>
      </p:sp>
    </p:spTree>
    <p:extLst>
      <p:ext uri="{BB962C8B-B14F-4D97-AF65-F5344CB8AC3E}">
        <p14:creationId xmlns:p14="http://schemas.microsoft.com/office/powerpoint/2010/main" val="401852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60648"/>
            <a:ext cx="8579296" cy="6322714"/>
          </a:xfrm>
        </p:spPr>
        <p:txBody>
          <a:bodyPr>
            <a:normAutofit fontScale="90000"/>
          </a:bodyPr>
          <a:lstStyle/>
          <a:p>
            <a:pPr algn="r" rtl="1"/>
            <a:r>
              <a:rPr lang="ar-IQ" dirty="0">
                <a:solidFill>
                  <a:srgbClr val="0070C0"/>
                </a:solidFill>
              </a:rPr>
              <a:t>2. التركيب بالشق: </a:t>
            </a:r>
            <a:r>
              <a:rPr lang="en-US" dirty="0"/>
              <a:t/>
            </a:r>
            <a:br>
              <a:rPr lang="en-US" dirty="0"/>
            </a:br>
            <a:r>
              <a:rPr lang="ar-IQ" dirty="0"/>
              <a:t>يقطع الساق الرئيسي </a:t>
            </a:r>
            <a:r>
              <a:rPr lang="ar-IQ" dirty="0" smtClean="0"/>
              <a:t>للشجرة </a:t>
            </a:r>
            <a:r>
              <a:rPr lang="ar-IQ" dirty="0"/>
              <a:t>المراد تركيبها او فروعها قطعا افقيا من الاعلى بواسطة منشار حاد بحيث يكون القطع مستوي </a:t>
            </a:r>
            <a:r>
              <a:rPr lang="ar-IQ" dirty="0" smtClean="0"/>
              <a:t>خالي </a:t>
            </a:r>
            <a:r>
              <a:rPr lang="ar-IQ" dirty="0"/>
              <a:t>من التعاريج والافرع الجانبية ثم يعمل شق </a:t>
            </a:r>
            <a:r>
              <a:rPr lang="ar-IQ" dirty="0" smtClean="0"/>
              <a:t>رأسي </a:t>
            </a:r>
            <a:r>
              <a:rPr lang="ar-IQ" dirty="0"/>
              <a:t>في منتصف الساق الى الاسفل بطول 4-5 سم بوسطة سكين خاصة ثم </a:t>
            </a:r>
            <a:r>
              <a:rPr lang="ar-IQ" dirty="0" smtClean="0"/>
              <a:t>تبرى </a:t>
            </a:r>
            <a:r>
              <a:rPr lang="ar-IQ" dirty="0" err="1"/>
              <a:t>الاقلأم</a:t>
            </a:r>
            <a:r>
              <a:rPr lang="ar-IQ" dirty="0"/>
              <a:t> من الجانبين بحيث يكون القطع </a:t>
            </a:r>
            <a:r>
              <a:rPr lang="ar-IQ" dirty="0" smtClean="0"/>
              <a:t>الداخلي </a:t>
            </a:r>
            <a:r>
              <a:rPr lang="ar-IQ" dirty="0"/>
              <a:t>رفيعا والخارجي </a:t>
            </a:r>
            <a:r>
              <a:rPr lang="ar-IQ" dirty="0" smtClean="0"/>
              <a:t>عريضا </a:t>
            </a:r>
            <a:r>
              <a:rPr lang="ar-IQ" dirty="0"/>
              <a:t>ثم توضع الاقلام في الشق بعد الفتحة بواسطة النتوء الموجود في ظهر سكينة التركيب ثم تشمع منطقة التركيب </a:t>
            </a:r>
            <a:endParaRPr lang="en-US" dirty="0"/>
          </a:p>
        </p:txBody>
      </p:sp>
    </p:spTree>
    <p:extLst>
      <p:ext uri="{BB962C8B-B14F-4D97-AF65-F5344CB8AC3E}">
        <p14:creationId xmlns:p14="http://schemas.microsoft.com/office/powerpoint/2010/main" val="333375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856984" cy="6466730"/>
          </a:xfrm>
        </p:spPr>
        <p:txBody>
          <a:bodyPr>
            <a:normAutofit fontScale="90000"/>
          </a:bodyPr>
          <a:lstStyle/>
          <a:p>
            <a:pPr algn="r" rtl="1"/>
            <a:r>
              <a:rPr lang="ar-IQ" sz="3600" dirty="0" smtClean="0">
                <a:solidFill>
                  <a:srgbClr val="0070C0"/>
                </a:solidFill>
              </a:rPr>
              <a:t>التركيب </a:t>
            </a:r>
            <a:r>
              <a:rPr lang="ar-IQ" sz="3600" dirty="0" err="1">
                <a:solidFill>
                  <a:srgbClr val="0070C0"/>
                </a:solidFill>
              </a:rPr>
              <a:t>الجسري</a:t>
            </a:r>
            <a:r>
              <a:rPr lang="ar-IQ" sz="3600" dirty="0">
                <a:solidFill>
                  <a:srgbClr val="0070C0"/>
                </a:solidFill>
              </a:rPr>
              <a:t> او </a:t>
            </a:r>
            <a:r>
              <a:rPr lang="ar-IQ" sz="3600" dirty="0" err="1">
                <a:solidFill>
                  <a:srgbClr val="0070C0"/>
                </a:solidFill>
              </a:rPr>
              <a:t>القنطري</a:t>
            </a:r>
            <a:r>
              <a:rPr lang="ar-IQ" sz="3600" dirty="0">
                <a:solidFill>
                  <a:srgbClr val="0070C0"/>
                </a:solidFill>
              </a:rPr>
              <a:t>:</a:t>
            </a:r>
            <a:r>
              <a:rPr lang="en-US" sz="3600" dirty="0"/>
              <a:t/>
            </a:r>
            <a:br>
              <a:rPr lang="en-US" sz="3600" dirty="0"/>
            </a:br>
            <a:r>
              <a:rPr lang="ar-IQ" sz="3600" dirty="0"/>
              <a:t>ويسمى </a:t>
            </a:r>
            <a:r>
              <a:rPr lang="ar-IQ" sz="3600" dirty="0" err="1"/>
              <a:t>احيانأ</a:t>
            </a:r>
            <a:r>
              <a:rPr lang="ar-IQ" sz="3600" dirty="0"/>
              <a:t> التركيب العلاجي اذ </a:t>
            </a:r>
            <a:r>
              <a:rPr lang="ar-IQ" sz="3600" dirty="0" err="1"/>
              <a:t>انة</a:t>
            </a:r>
            <a:r>
              <a:rPr lang="ar-IQ" sz="3600" dirty="0"/>
              <a:t> يعالج حالة خاصة تحدث على الشجرة نتيجة </a:t>
            </a:r>
            <a:r>
              <a:rPr lang="ar-IQ" sz="3600" dirty="0" smtClean="0"/>
              <a:t>احتراق </a:t>
            </a:r>
            <a:r>
              <a:rPr lang="ar-IQ" sz="3600" dirty="0"/>
              <a:t>قلف الشجرة او </a:t>
            </a:r>
            <a:r>
              <a:rPr lang="ar-IQ" sz="3600" dirty="0" err="1"/>
              <a:t>تلفة</a:t>
            </a:r>
            <a:r>
              <a:rPr lang="ar-IQ" sz="3600" dirty="0"/>
              <a:t> نتيجة اصابته ببعض الامراض وبذلك لا تستطيع الشجرة نقل المواد الغذائية عبر الاجزاء المصابة . تعالج هذه الظاهرة بتركيب بعض الفروع على شجرة عبر المنطقة المصابة حيث تصبح هذه الفروع كجسر تمر </a:t>
            </a:r>
            <a:r>
              <a:rPr lang="ar-IQ" sz="3600" dirty="0" err="1"/>
              <a:t>فية</a:t>
            </a:r>
            <a:r>
              <a:rPr lang="ar-IQ" sz="3600" dirty="0"/>
              <a:t> المواد الغذائية , تبرى الاقلام او الفرع المراد تركيبها من الطرفين بحيث يكون مائلة الى الداخل ثم يعمل شق في قلف الشجرة تحت وفوق المنطقة المصابة بحيث يكون الشق على شكل حرف T في اسفل المنطقة المصابة وعلى شكل حرف Ʇمقلوب في اعلى منطقة الاصابة وتثبت الاقلام في اماكنها بوسطة مسامير صغيرة تبقي الاقلام مثبطة على الشجرة </a:t>
            </a:r>
            <a:r>
              <a:rPr lang="ar-IQ" sz="3600" dirty="0" smtClean="0"/>
              <a:t>الى ان </a:t>
            </a:r>
            <a:r>
              <a:rPr lang="ar-IQ" sz="3600" dirty="0"/>
              <a:t>تنمو وتلتحم مع بعضها وتكون جزءا </a:t>
            </a:r>
            <a:r>
              <a:rPr lang="ar-IQ" sz="3600" dirty="0" err="1"/>
              <a:t>لايتجزا</a:t>
            </a:r>
            <a:r>
              <a:rPr lang="ar-IQ" sz="3600" dirty="0"/>
              <a:t> من </a:t>
            </a:r>
            <a:r>
              <a:rPr lang="ar-IQ" sz="3600" dirty="0" smtClean="0"/>
              <a:t>ساق الشجرة . </a:t>
            </a:r>
            <a:endParaRPr lang="en-US" dirty="0"/>
          </a:p>
        </p:txBody>
      </p:sp>
    </p:spTree>
    <p:extLst>
      <p:ext uri="{BB962C8B-B14F-4D97-AF65-F5344CB8AC3E}">
        <p14:creationId xmlns:p14="http://schemas.microsoft.com/office/powerpoint/2010/main" val="3990533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بعض انواع التركيب</a:t>
            </a:r>
            <a:endParaRPr lang="en-US" b="1" dirty="0">
              <a:solidFill>
                <a:srgbClr val="FF0000"/>
              </a:solidFill>
            </a:endParaRPr>
          </a:p>
        </p:txBody>
      </p:sp>
      <p:sp>
        <p:nvSpPr>
          <p:cNvPr id="3" name="عنصر نائب للنص 2"/>
          <p:cNvSpPr>
            <a:spLocks noGrp="1"/>
          </p:cNvSpPr>
          <p:nvPr>
            <p:ph type="body" idx="1"/>
          </p:nvPr>
        </p:nvSpPr>
        <p:spPr/>
        <p:txBody>
          <a:bodyPr>
            <a:normAutofit/>
          </a:bodyPr>
          <a:lstStyle/>
          <a:p>
            <a:pPr algn="ctr" rtl="1"/>
            <a:r>
              <a:rPr lang="ar-IQ" sz="3200" dirty="0" smtClean="0"/>
              <a:t>الركيب </a:t>
            </a:r>
            <a:r>
              <a:rPr lang="ar-IQ" sz="3200" dirty="0" err="1" smtClean="0"/>
              <a:t>القنطري</a:t>
            </a:r>
            <a:r>
              <a:rPr lang="ar-IQ" sz="3200" dirty="0" smtClean="0"/>
              <a:t> </a:t>
            </a:r>
            <a:endParaRPr lang="en-US" sz="3200" dirty="0"/>
          </a:p>
        </p:txBody>
      </p:sp>
      <p:pic>
        <p:nvPicPr>
          <p:cNvPr id="8" name="عنصر نائب للمحتوى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348880"/>
            <a:ext cx="4040188" cy="3600399"/>
          </a:xfrm>
        </p:spPr>
      </p:pic>
      <p:sp>
        <p:nvSpPr>
          <p:cNvPr id="5" name="عنصر نائب للنص 4"/>
          <p:cNvSpPr>
            <a:spLocks noGrp="1"/>
          </p:cNvSpPr>
          <p:nvPr>
            <p:ph type="body" sz="quarter" idx="3"/>
          </p:nvPr>
        </p:nvSpPr>
        <p:spPr>
          <a:xfrm>
            <a:off x="5148064" y="1535113"/>
            <a:ext cx="2952328" cy="639762"/>
          </a:xfrm>
        </p:spPr>
        <p:txBody>
          <a:bodyPr>
            <a:normAutofit/>
          </a:bodyPr>
          <a:lstStyle/>
          <a:p>
            <a:pPr algn="ctr" rtl="1"/>
            <a:r>
              <a:rPr lang="ar-IQ" sz="2800" dirty="0" smtClean="0"/>
              <a:t>التركيب السوطي </a:t>
            </a:r>
            <a:endParaRPr lang="en-US" sz="2800" dirty="0"/>
          </a:p>
        </p:txBody>
      </p:sp>
      <p:pic>
        <p:nvPicPr>
          <p:cNvPr id="7" name="عنصر نائب للمحتوى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36480" y="2174875"/>
            <a:ext cx="2858865" cy="3951288"/>
          </a:xfrm>
        </p:spPr>
      </p:pic>
    </p:spTree>
    <p:extLst>
      <p:ext uri="{BB962C8B-B14F-4D97-AF65-F5344CB8AC3E}">
        <p14:creationId xmlns:p14="http://schemas.microsoft.com/office/powerpoint/2010/main" val="1294682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1"/>
            <a:r>
              <a:rPr lang="ar-IQ" sz="3200" b="1" dirty="0" smtClean="0">
                <a:solidFill>
                  <a:srgbClr val="FF0000"/>
                </a:solidFill>
              </a:rPr>
              <a:t>بعض انواع التطعيم ( التطعيم </a:t>
            </a:r>
            <a:r>
              <a:rPr lang="ar-IQ" sz="3200" b="1" dirty="0" err="1" smtClean="0">
                <a:solidFill>
                  <a:srgbClr val="FF0000"/>
                </a:solidFill>
              </a:rPr>
              <a:t>القنطري</a:t>
            </a:r>
            <a:r>
              <a:rPr lang="ar-IQ" sz="3200" b="1" dirty="0" smtClean="0">
                <a:solidFill>
                  <a:srgbClr val="FF0000"/>
                </a:solidFill>
              </a:rPr>
              <a:t> , التطعيم بالشق )</a:t>
            </a:r>
            <a:endParaRPr lang="en-US" sz="3200" b="1" dirty="0">
              <a:solidFill>
                <a:srgbClr val="FF0000"/>
              </a:solidFill>
            </a:endParaRPr>
          </a:p>
        </p:txBody>
      </p:sp>
      <p:pic>
        <p:nvPicPr>
          <p:cNvPr id="6" name="عنصر نائب للمحتوى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92136" y="1600200"/>
            <a:ext cx="3768727" cy="4525963"/>
          </a:xfrm>
        </p:spPr>
      </p:pic>
      <p:pic>
        <p:nvPicPr>
          <p:cNvPr id="5" name="عنصر نائب للمحتوى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19476" y="1600200"/>
            <a:ext cx="3296048" cy="4525963"/>
          </a:xfrm>
        </p:spPr>
      </p:pic>
    </p:spTree>
    <p:extLst>
      <p:ext uri="{BB962C8B-B14F-4D97-AF65-F5344CB8AC3E}">
        <p14:creationId xmlns:p14="http://schemas.microsoft.com/office/powerpoint/2010/main" val="3374639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1"/>
            <a:r>
              <a:rPr lang="ar-IQ" sz="3600" b="1" dirty="0" smtClean="0">
                <a:solidFill>
                  <a:srgbClr val="FF0000"/>
                </a:solidFill>
              </a:rPr>
              <a:t>توضيح التطعيم , خروج </a:t>
            </a:r>
            <a:r>
              <a:rPr lang="ar-IQ" sz="3600" b="1" dirty="0" err="1" smtClean="0">
                <a:solidFill>
                  <a:srgbClr val="FF0000"/>
                </a:solidFill>
              </a:rPr>
              <a:t>الجذورمن</a:t>
            </a:r>
            <a:r>
              <a:rPr lang="ar-IQ" sz="3600" b="1" dirty="0" smtClean="0">
                <a:solidFill>
                  <a:srgbClr val="FF0000"/>
                </a:solidFill>
              </a:rPr>
              <a:t> الاجزاء المكثرة </a:t>
            </a:r>
            <a:endParaRPr lang="en-US" sz="3600" b="1" dirty="0">
              <a:solidFill>
                <a:srgbClr val="FF0000"/>
              </a:solidFill>
            </a:endParaRPr>
          </a:p>
        </p:txBody>
      </p:sp>
      <p:sp>
        <p:nvSpPr>
          <p:cNvPr id="3" name="عنصر نائب للنص 2"/>
          <p:cNvSpPr>
            <a:spLocks noGrp="1"/>
          </p:cNvSpPr>
          <p:nvPr>
            <p:ph type="body" idx="1"/>
          </p:nvPr>
        </p:nvSpPr>
        <p:spPr/>
        <p:txBody>
          <a:bodyPr>
            <a:noAutofit/>
          </a:bodyPr>
          <a:lstStyle/>
          <a:p>
            <a:pPr algn="ctr" rtl="1"/>
            <a:r>
              <a:rPr lang="ar-IQ" sz="2800" dirty="0" smtClean="0"/>
              <a:t>اماكن خروج الجذور من العقلة</a:t>
            </a:r>
            <a:endParaRPr lang="en-US" sz="2800" dirty="0"/>
          </a:p>
        </p:txBody>
      </p:sp>
      <p:pic>
        <p:nvPicPr>
          <p:cNvPr id="8" name="عنصر نائب للمحتوى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9552" y="2174875"/>
            <a:ext cx="3744416" cy="3951288"/>
          </a:xfrm>
        </p:spPr>
      </p:pic>
      <p:sp>
        <p:nvSpPr>
          <p:cNvPr id="5" name="عنصر نائب للنص 4"/>
          <p:cNvSpPr>
            <a:spLocks noGrp="1"/>
          </p:cNvSpPr>
          <p:nvPr>
            <p:ph type="body" sz="quarter" idx="3"/>
          </p:nvPr>
        </p:nvSpPr>
        <p:spPr/>
        <p:txBody>
          <a:bodyPr>
            <a:noAutofit/>
          </a:bodyPr>
          <a:lstStyle/>
          <a:p>
            <a:pPr algn="ctr"/>
            <a:r>
              <a:rPr lang="ar-IQ" sz="3200" dirty="0"/>
              <a:t>ا</a:t>
            </a:r>
            <a:r>
              <a:rPr lang="ar-IQ" sz="3200" dirty="0" smtClean="0"/>
              <a:t>لتطعيم الحلقي </a:t>
            </a:r>
            <a:endParaRPr lang="en-US" sz="3200" dirty="0"/>
          </a:p>
        </p:txBody>
      </p:sp>
      <p:pic>
        <p:nvPicPr>
          <p:cNvPr id="7" name="عنصر نائب للمحتوى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50566" y="2174875"/>
            <a:ext cx="3830692" cy="3951288"/>
          </a:xfrm>
        </p:spPr>
      </p:pic>
    </p:spTree>
    <p:extLst>
      <p:ext uri="{BB962C8B-B14F-4D97-AF65-F5344CB8AC3E}">
        <p14:creationId xmlns:p14="http://schemas.microsoft.com/office/powerpoint/2010/main" val="3770566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06690"/>
          </a:xfrm>
        </p:spPr>
        <p:txBody>
          <a:bodyPr>
            <a:normAutofit/>
          </a:bodyPr>
          <a:lstStyle/>
          <a:p>
            <a:pPr rtl="1"/>
            <a:r>
              <a:rPr lang="ar-IQ" sz="4800" b="1" i="1" dirty="0" smtClean="0">
                <a:solidFill>
                  <a:srgbClr val="0070C0"/>
                </a:solidFill>
              </a:rPr>
              <a:t>شكرا</a:t>
            </a:r>
            <a:r>
              <a:rPr lang="en-US" sz="4800" b="1" i="1" dirty="0" smtClean="0">
                <a:solidFill>
                  <a:srgbClr val="0070C0"/>
                </a:solidFill>
              </a:rPr>
              <a:t>”</a:t>
            </a:r>
            <a:r>
              <a:rPr lang="ar-IQ" sz="4800" b="1" i="1" dirty="0" smtClean="0">
                <a:solidFill>
                  <a:srgbClr val="0070C0"/>
                </a:solidFill>
              </a:rPr>
              <a:t> لحسن أصغائكم </a:t>
            </a:r>
            <a:endParaRPr lang="en-US" sz="4800" b="1" i="1" dirty="0">
              <a:solidFill>
                <a:srgbClr val="0070C0"/>
              </a:solidFill>
            </a:endParaRPr>
          </a:p>
        </p:txBody>
      </p:sp>
    </p:spTree>
    <p:extLst>
      <p:ext uri="{BB962C8B-B14F-4D97-AF65-F5344CB8AC3E}">
        <p14:creationId xmlns:p14="http://schemas.microsoft.com/office/powerpoint/2010/main" val="78504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856984" cy="6394722"/>
          </a:xfrm>
        </p:spPr>
        <p:txBody>
          <a:bodyPr>
            <a:normAutofit fontScale="90000"/>
          </a:bodyPr>
          <a:lstStyle/>
          <a:p>
            <a:pPr algn="r" rtl="1"/>
            <a:r>
              <a:rPr lang="ar-IQ" sz="3100" dirty="0" smtClean="0"/>
              <a:t/>
            </a:r>
            <a:br>
              <a:rPr lang="ar-IQ" sz="3100" dirty="0" smtClean="0"/>
            </a:br>
            <a:r>
              <a:rPr lang="ar-IQ" sz="3100" dirty="0"/>
              <a:t/>
            </a:r>
            <a:br>
              <a:rPr lang="ar-IQ" sz="3100" dirty="0"/>
            </a:br>
            <a:r>
              <a:rPr lang="ar-IQ" sz="3100" dirty="0" smtClean="0">
                <a:solidFill>
                  <a:srgbClr val="FF0000"/>
                </a:solidFill>
              </a:rPr>
              <a:t>التكاثر </a:t>
            </a:r>
            <a:r>
              <a:rPr lang="ar-IQ" sz="3100" dirty="0">
                <a:solidFill>
                  <a:srgbClr val="FF0000"/>
                </a:solidFill>
              </a:rPr>
              <a:t>الخضري </a:t>
            </a:r>
            <a:r>
              <a:rPr lang="en-US" sz="3100" dirty="0"/>
              <a:t/>
            </a:r>
            <a:br>
              <a:rPr lang="en-US" sz="3100" dirty="0"/>
            </a:br>
            <a:r>
              <a:rPr lang="ar-IQ" sz="3100" dirty="0">
                <a:solidFill>
                  <a:srgbClr val="0070C0"/>
                </a:solidFill>
              </a:rPr>
              <a:t>أغراض التكاثر الخضري </a:t>
            </a:r>
            <a:r>
              <a:rPr lang="ar-IQ" sz="3100" dirty="0" smtClean="0">
                <a:solidFill>
                  <a:srgbClr val="0070C0"/>
                </a:solidFill>
              </a:rPr>
              <a:t>:</a:t>
            </a:r>
            <a:r>
              <a:rPr lang="en-US" sz="3100" dirty="0"/>
              <a:t/>
            </a:r>
            <a:br>
              <a:rPr lang="en-US" sz="3100" dirty="0"/>
            </a:br>
            <a:r>
              <a:rPr lang="ar-IQ" sz="3100" dirty="0"/>
              <a:t>1-انتاج النباتات متقاربة في موعد اثمارها ومشابهة في صفاتها للنباتات الام . </a:t>
            </a:r>
            <a:r>
              <a:rPr lang="en-US" sz="3100" dirty="0"/>
              <a:t/>
            </a:r>
            <a:br>
              <a:rPr lang="en-US" sz="3100" dirty="0"/>
            </a:br>
            <a:r>
              <a:rPr lang="ar-IQ" sz="3100" dirty="0"/>
              <a:t>2- تكثير الاصناف التي لا تحتوي ثمارها على البذور مثل البرتقال ابو السرة والموز. </a:t>
            </a:r>
            <a:r>
              <a:rPr lang="en-US" sz="3100" dirty="0"/>
              <a:t/>
            </a:r>
            <a:br>
              <a:rPr lang="en-US" sz="3100" dirty="0"/>
            </a:br>
            <a:r>
              <a:rPr lang="ar-IQ" sz="3100" dirty="0"/>
              <a:t>3- سرعة الحمل تكون النباتات الناتجة من التكاثر الخضري ابكر في الحمل من النباتات الناتجة من التكاثر الجنسي.  </a:t>
            </a:r>
            <a:r>
              <a:rPr lang="en-US" sz="3100" dirty="0"/>
              <a:t/>
            </a:r>
            <a:br>
              <a:rPr lang="en-US" sz="3100" dirty="0"/>
            </a:br>
            <a:r>
              <a:rPr lang="ar-IQ" sz="3100" dirty="0"/>
              <a:t>4- انتاج اصول لغرض التطعيم عليها .</a:t>
            </a:r>
            <a:r>
              <a:rPr lang="en-US" sz="3100" dirty="0"/>
              <a:t/>
            </a:r>
            <a:br>
              <a:rPr lang="en-US" sz="3100" dirty="0"/>
            </a:br>
            <a:r>
              <a:rPr lang="ar-IQ" sz="3100" dirty="0"/>
              <a:t>طرق تكاثر الخضري </a:t>
            </a:r>
            <a:r>
              <a:rPr lang="en-US" sz="3100" dirty="0"/>
              <a:t/>
            </a:r>
            <a:br>
              <a:rPr lang="en-US" sz="3100" dirty="0"/>
            </a:br>
            <a:r>
              <a:rPr lang="ar-IQ" sz="3100" dirty="0">
                <a:solidFill>
                  <a:srgbClr val="FF0000"/>
                </a:solidFill>
              </a:rPr>
              <a:t>اولا : التكاثر بالعقل او الاقلام </a:t>
            </a:r>
            <a:r>
              <a:rPr lang="en-US" sz="3100" dirty="0"/>
              <a:t/>
            </a:r>
            <a:br>
              <a:rPr lang="en-US" sz="3100" dirty="0"/>
            </a:br>
            <a:r>
              <a:rPr lang="ar-IQ" sz="3100" dirty="0"/>
              <a:t>هي طريقة سهلة والعقلة عبارة عن جزء من الساق او الجذور او </a:t>
            </a:r>
            <a:r>
              <a:rPr lang="ar-IQ" sz="3100" dirty="0" smtClean="0"/>
              <a:t>الورقة بأكملها </a:t>
            </a:r>
            <a:r>
              <a:rPr lang="ar-IQ" sz="3100" dirty="0"/>
              <a:t>او مجزأة وتحتوي العقلة على برعم واحد او عدة براعم وتستعمل </a:t>
            </a:r>
            <a:r>
              <a:rPr lang="ar-IQ" sz="3100" dirty="0" err="1" smtClean="0"/>
              <a:t>لأنتاج</a:t>
            </a:r>
            <a:r>
              <a:rPr lang="ar-IQ" sz="3100" dirty="0" smtClean="0"/>
              <a:t> </a:t>
            </a:r>
            <a:r>
              <a:rPr lang="ar-IQ" sz="3100" dirty="0"/>
              <a:t>نبات جيد مشابهة للام تماما" في الصفات </a:t>
            </a:r>
            <a:r>
              <a:rPr lang="ar-IQ" dirty="0"/>
              <a:t>. </a:t>
            </a:r>
            <a:r>
              <a:rPr lang="en-US" dirty="0"/>
              <a:t/>
            </a:r>
            <a:br>
              <a:rPr lang="en-US" dirty="0"/>
            </a:br>
            <a:endParaRPr lang="en-US" dirty="0"/>
          </a:p>
        </p:txBody>
      </p:sp>
    </p:spTree>
    <p:extLst>
      <p:ext uri="{BB962C8B-B14F-4D97-AF65-F5344CB8AC3E}">
        <p14:creationId xmlns:p14="http://schemas.microsoft.com/office/powerpoint/2010/main" val="4145235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88640"/>
            <a:ext cx="8856984" cy="6480720"/>
          </a:xfrm>
        </p:spPr>
        <p:txBody>
          <a:bodyPr>
            <a:normAutofit fontScale="90000"/>
          </a:bodyPr>
          <a:lstStyle/>
          <a:p>
            <a:pPr algn="r" rtl="1"/>
            <a:r>
              <a:rPr lang="ar-IQ" sz="2700" dirty="0">
                <a:solidFill>
                  <a:srgbClr val="0070C0"/>
                </a:solidFill>
              </a:rPr>
              <a:t>انواع</a:t>
            </a:r>
            <a:r>
              <a:rPr lang="ar-IQ" sz="2700" dirty="0"/>
              <a:t> </a:t>
            </a:r>
            <a:r>
              <a:rPr lang="ar-IQ" sz="2700" dirty="0">
                <a:solidFill>
                  <a:srgbClr val="0070C0"/>
                </a:solidFill>
              </a:rPr>
              <a:t>العقل</a:t>
            </a:r>
            <a:r>
              <a:rPr lang="ar-IQ" sz="2700" dirty="0"/>
              <a:t> </a:t>
            </a:r>
            <a:r>
              <a:rPr lang="ar-IQ" sz="2700" dirty="0" smtClean="0">
                <a:solidFill>
                  <a:srgbClr val="0070C0"/>
                </a:solidFill>
              </a:rPr>
              <a:t>:</a:t>
            </a:r>
            <a:r>
              <a:rPr lang="en-US" sz="2700" dirty="0"/>
              <a:t/>
            </a:r>
            <a:br>
              <a:rPr lang="en-US" sz="2700" dirty="0"/>
            </a:br>
            <a:r>
              <a:rPr lang="ar-IQ" sz="2700" dirty="0"/>
              <a:t>تقسم العقل تعبا" للجزء الذي اخذت منة الى :</a:t>
            </a:r>
            <a:r>
              <a:rPr lang="en-US" sz="2700" dirty="0"/>
              <a:t/>
            </a:r>
            <a:br>
              <a:rPr lang="en-US" sz="2700" dirty="0"/>
            </a:br>
            <a:r>
              <a:rPr lang="ar-IQ" sz="2700" dirty="0">
                <a:solidFill>
                  <a:srgbClr val="0070C0"/>
                </a:solidFill>
              </a:rPr>
              <a:t>1.عقل الساقية : </a:t>
            </a:r>
            <a:r>
              <a:rPr lang="ar-IQ" sz="2700" dirty="0"/>
              <a:t>تؤخذ من الساق او الافرع وتقسم العقل الساقية الى: </a:t>
            </a:r>
            <a:r>
              <a:rPr lang="en-US" sz="2700" dirty="0"/>
              <a:t/>
            </a:r>
            <a:br>
              <a:rPr lang="en-US" sz="2700" dirty="0"/>
            </a:br>
            <a:r>
              <a:rPr lang="ar-IQ" sz="2700" dirty="0">
                <a:solidFill>
                  <a:srgbClr val="0070C0"/>
                </a:solidFill>
              </a:rPr>
              <a:t>أ – العقل الخشبية </a:t>
            </a:r>
            <a:r>
              <a:rPr lang="en-US" sz="2700" dirty="0"/>
              <a:t/>
            </a:r>
            <a:br>
              <a:rPr lang="en-US" sz="2700" dirty="0"/>
            </a:br>
            <a:r>
              <a:rPr lang="ar-IQ" sz="2700" dirty="0"/>
              <a:t>هي التي تؤخذ من خشب مكتمل النضج اي من افراع عمرها سنة واحدة ويمكن اخذها من افرع عمرها سنتان او اكثر كما في بعض </a:t>
            </a:r>
            <a:r>
              <a:rPr lang="ar-IQ" sz="2700" dirty="0" smtClean="0"/>
              <a:t>الأنواع </a:t>
            </a:r>
            <a:r>
              <a:rPr lang="ar-IQ" sz="2700" dirty="0"/>
              <a:t>كالزيتون  والتين . </a:t>
            </a:r>
            <a:r>
              <a:rPr lang="en-US" sz="2700" dirty="0"/>
              <a:t/>
            </a:r>
            <a:br>
              <a:rPr lang="en-US" sz="2700" dirty="0"/>
            </a:br>
            <a:r>
              <a:rPr lang="ar-IQ" sz="2700" dirty="0"/>
              <a:t>ب- العقل الساقية النصف الناضجة الخشب</a:t>
            </a:r>
            <a:r>
              <a:rPr lang="en-US" sz="2700" dirty="0"/>
              <a:t/>
            </a:r>
            <a:br>
              <a:rPr lang="en-US" sz="2700" dirty="0"/>
            </a:br>
            <a:r>
              <a:rPr lang="ar-IQ" sz="2700" dirty="0"/>
              <a:t>وتؤخذ من الخشب الناضج جزئيا اي نصف ناضج  ومن افرع عمرها اقل من السنة. </a:t>
            </a:r>
            <a:r>
              <a:rPr lang="en-US" sz="2700" dirty="0"/>
              <a:t/>
            </a:r>
            <a:br>
              <a:rPr lang="en-US" sz="2700" dirty="0"/>
            </a:br>
            <a:r>
              <a:rPr lang="ar-IQ" sz="2700" dirty="0">
                <a:solidFill>
                  <a:srgbClr val="0070C0"/>
                </a:solidFill>
              </a:rPr>
              <a:t>ت- العقل الغضة </a:t>
            </a:r>
            <a:r>
              <a:rPr lang="en-US" sz="2700" dirty="0"/>
              <a:t/>
            </a:r>
            <a:br>
              <a:rPr lang="en-US" sz="2700" dirty="0"/>
            </a:br>
            <a:r>
              <a:rPr lang="ar-IQ" sz="2700" dirty="0"/>
              <a:t>تؤخذ من الخشب الغض (</a:t>
            </a:r>
            <a:r>
              <a:rPr lang="ar-IQ" sz="2700" dirty="0" err="1"/>
              <a:t>النموات</a:t>
            </a:r>
            <a:r>
              <a:rPr lang="ar-IQ" sz="2700" dirty="0"/>
              <a:t> الحديثة النامية في الربيع ) ويفضل ان تكون </a:t>
            </a:r>
            <a:r>
              <a:rPr lang="ar-IQ" sz="2700" dirty="0" smtClean="0"/>
              <a:t>طرفية </a:t>
            </a:r>
            <a:r>
              <a:rPr lang="ar-IQ" sz="2700" dirty="0"/>
              <a:t>يتراوح طولها من 10-20 سم وتزال جميع اوراقها باستثناء 3-4 اوراق قرب القمة . </a:t>
            </a:r>
            <a:r>
              <a:rPr lang="en-US" sz="2700" dirty="0"/>
              <a:t/>
            </a:r>
            <a:br>
              <a:rPr lang="en-US" sz="2700" dirty="0"/>
            </a:br>
            <a:r>
              <a:rPr lang="ar-IQ" sz="2700" dirty="0">
                <a:solidFill>
                  <a:srgbClr val="0070C0"/>
                </a:solidFill>
              </a:rPr>
              <a:t>ث- العقل الساقية الناضجة الخشب  </a:t>
            </a:r>
            <a:r>
              <a:rPr lang="en-US" sz="2700" dirty="0"/>
              <a:t/>
            </a:r>
            <a:br>
              <a:rPr lang="en-US" sz="2700" dirty="0"/>
            </a:br>
            <a:r>
              <a:rPr lang="ar-IQ" sz="2700" dirty="0"/>
              <a:t>تحتوي على كربوهيدرات بنسبة اكبر من العقل النصف ناضجة ولونها جوزي </a:t>
            </a:r>
            <a:r>
              <a:rPr lang="ar-IQ" sz="2700" dirty="0" smtClean="0"/>
              <a:t>وتنكسر بسهولة.  </a:t>
            </a:r>
            <a:r>
              <a:rPr lang="en-US" sz="2700" dirty="0"/>
              <a:t/>
            </a:r>
            <a:br>
              <a:rPr lang="en-US" sz="2700" dirty="0"/>
            </a:br>
            <a:r>
              <a:rPr lang="ar-IQ" sz="2700" dirty="0">
                <a:solidFill>
                  <a:srgbClr val="0070C0"/>
                </a:solidFill>
              </a:rPr>
              <a:t>ج-  العقل الساقية النصف ناضجة </a:t>
            </a:r>
            <a:r>
              <a:rPr lang="en-US" sz="2700" dirty="0"/>
              <a:t/>
            </a:r>
            <a:br>
              <a:rPr lang="en-US" sz="2700" dirty="0"/>
            </a:br>
            <a:r>
              <a:rPr lang="ar-IQ" sz="2700" dirty="0"/>
              <a:t>تحتوي على </a:t>
            </a:r>
            <a:r>
              <a:rPr lang="ar-IQ" sz="2700" dirty="0" err="1"/>
              <a:t>كربوهدرات</a:t>
            </a:r>
            <a:r>
              <a:rPr lang="ar-IQ" sz="2700" dirty="0"/>
              <a:t> بنسبة اقل من العقل الناضجة الخشب ولونها بين الجوزي والاصفر ولا تتكسر بل تلتوي .</a:t>
            </a:r>
            <a:r>
              <a:rPr lang="ar-IQ" dirty="0"/>
              <a:t> </a:t>
            </a:r>
            <a:endParaRPr lang="en-US" dirty="0"/>
          </a:p>
        </p:txBody>
      </p:sp>
    </p:spTree>
    <p:extLst>
      <p:ext uri="{BB962C8B-B14F-4D97-AF65-F5344CB8AC3E}">
        <p14:creationId xmlns:p14="http://schemas.microsoft.com/office/powerpoint/2010/main" val="275808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rmAutofit fontScale="90000"/>
          </a:bodyPr>
          <a:lstStyle/>
          <a:p>
            <a:pPr algn="r" rtl="1"/>
            <a:r>
              <a:rPr lang="ar-IQ" sz="4000" dirty="0">
                <a:solidFill>
                  <a:srgbClr val="FF0000"/>
                </a:solidFill>
              </a:rPr>
              <a:t>2- العقل </a:t>
            </a:r>
            <a:r>
              <a:rPr lang="ar-IQ" sz="4000" dirty="0" smtClean="0">
                <a:solidFill>
                  <a:srgbClr val="FF0000"/>
                </a:solidFill>
              </a:rPr>
              <a:t>الجذرية :</a:t>
            </a:r>
            <a:r>
              <a:rPr lang="en-US" sz="4000" dirty="0"/>
              <a:t/>
            </a:r>
            <a:br>
              <a:rPr lang="en-US" sz="4000" dirty="0"/>
            </a:br>
            <a:r>
              <a:rPr lang="ar-IQ" sz="4000" dirty="0"/>
              <a:t>وتؤخذ من </a:t>
            </a:r>
            <a:r>
              <a:rPr lang="ar-IQ" sz="4000" dirty="0" smtClean="0"/>
              <a:t>جذور نباتات </a:t>
            </a:r>
            <a:r>
              <a:rPr lang="ar-IQ" sz="4000" dirty="0"/>
              <a:t>الزينة وبعض انواع الفاكهة </a:t>
            </a:r>
            <a:r>
              <a:rPr lang="ar-IQ" sz="4000" dirty="0" smtClean="0"/>
              <a:t>, استعمالها </a:t>
            </a:r>
            <a:r>
              <a:rPr lang="ar-IQ" sz="4000" dirty="0"/>
              <a:t>محدود نتيجة للجهد المبذول عند قلع </a:t>
            </a:r>
            <a:r>
              <a:rPr lang="ar-IQ" sz="4000" dirty="0" smtClean="0"/>
              <a:t>الاشجار </a:t>
            </a:r>
            <a:r>
              <a:rPr lang="ar-IQ" sz="4000" dirty="0"/>
              <a:t>الكبيرة للحصول على </a:t>
            </a:r>
            <a:r>
              <a:rPr lang="ar-IQ" sz="4000" dirty="0" smtClean="0"/>
              <a:t>الجذور </a:t>
            </a:r>
            <a:r>
              <a:rPr lang="ar-IQ" sz="4000" dirty="0"/>
              <a:t>. </a:t>
            </a:r>
            <a:r>
              <a:rPr lang="en-US" sz="4000" dirty="0"/>
              <a:t/>
            </a:r>
            <a:br>
              <a:rPr lang="en-US" sz="4000" dirty="0"/>
            </a:br>
            <a:r>
              <a:rPr lang="ar-IQ" sz="4000" dirty="0" smtClean="0">
                <a:solidFill>
                  <a:srgbClr val="FF0000"/>
                </a:solidFill>
              </a:rPr>
              <a:t>3- العقل الورقية </a:t>
            </a:r>
            <a:r>
              <a:rPr lang="ar-IQ" sz="4000" dirty="0" err="1" smtClean="0">
                <a:solidFill>
                  <a:srgbClr val="FF0000"/>
                </a:solidFill>
              </a:rPr>
              <a:t>البرعمية</a:t>
            </a:r>
            <a:r>
              <a:rPr lang="ar-IQ" sz="4000" dirty="0" smtClean="0">
                <a:solidFill>
                  <a:srgbClr val="FF0000"/>
                </a:solidFill>
              </a:rPr>
              <a:t> :</a:t>
            </a:r>
            <a:r>
              <a:rPr lang="en-US" sz="4000" dirty="0"/>
              <a:t/>
            </a:r>
            <a:br>
              <a:rPr lang="en-US" sz="4000" dirty="0"/>
            </a:br>
            <a:r>
              <a:rPr lang="ar-IQ" sz="4000" dirty="0"/>
              <a:t>تتكون العقل من نصل الوراقة والعنق وجزء قصير من الساق والبرعم </a:t>
            </a:r>
            <a:r>
              <a:rPr lang="ar-IQ" sz="4000" dirty="0" err="1" smtClean="0"/>
              <a:t>الأبطي</a:t>
            </a:r>
            <a:r>
              <a:rPr lang="ar-IQ" sz="4000" dirty="0" smtClean="0"/>
              <a:t> </a:t>
            </a:r>
            <a:r>
              <a:rPr lang="ar-IQ" sz="4000" dirty="0"/>
              <a:t>تتكون الجذور في الوراقة بينما تتكون الافرع من البرعم الابطي كما في نبات المطاط تستعمل هذه الطريقة في حالة عدم وجود الخشب تعمل منة عقل ساقية بكمية كافية وبالطول الاعتيادي . </a:t>
            </a:r>
            <a:r>
              <a:rPr lang="en-US" dirty="0"/>
              <a:t/>
            </a:r>
            <a:br>
              <a:rPr lang="en-US" dirty="0"/>
            </a:br>
            <a:endParaRPr lang="en-US" dirty="0"/>
          </a:p>
        </p:txBody>
      </p:sp>
    </p:spTree>
    <p:extLst>
      <p:ext uri="{BB962C8B-B14F-4D97-AF65-F5344CB8AC3E}">
        <p14:creationId xmlns:p14="http://schemas.microsoft.com/office/powerpoint/2010/main" val="4017746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856984" cy="6466730"/>
          </a:xfrm>
        </p:spPr>
        <p:txBody>
          <a:bodyPr>
            <a:normAutofit fontScale="90000"/>
          </a:bodyPr>
          <a:lstStyle/>
          <a:p>
            <a:pPr algn="r" rtl="1"/>
            <a:r>
              <a:rPr lang="ar-IQ" sz="3600" dirty="0">
                <a:solidFill>
                  <a:srgbClr val="FF0000"/>
                </a:solidFill>
              </a:rPr>
              <a:t>4- العقل الخشبية </a:t>
            </a:r>
            <a:r>
              <a:rPr lang="en-US" sz="2700" dirty="0"/>
              <a:t/>
            </a:r>
            <a:br>
              <a:rPr lang="en-US" sz="2700" dirty="0"/>
            </a:br>
            <a:r>
              <a:rPr lang="ar-IQ" sz="2700" dirty="0"/>
              <a:t>هي اكثر </a:t>
            </a:r>
            <a:r>
              <a:rPr lang="ar-IQ" sz="2700" dirty="0" smtClean="0"/>
              <a:t>الانواع </a:t>
            </a:r>
            <a:r>
              <a:rPr lang="ar-IQ" sz="2700" dirty="0" err="1"/>
              <a:t>استعمالآ</a:t>
            </a:r>
            <a:r>
              <a:rPr lang="ar-IQ" sz="2700" dirty="0"/>
              <a:t> واهم شروط اخذها هي </a:t>
            </a:r>
            <a:r>
              <a:rPr lang="en-US" sz="2700" dirty="0"/>
              <a:t/>
            </a:r>
            <a:br>
              <a:rPr lang="en-US" sz="2700" dirty="0"/>
            </a:br>
            <a:r>
              <a:rPr lang="ar-IQ" sz="2700" dirty="0"/>
              <a:t>أ – ان تكون من افرع قوية من خشب ناضج من نمو الموسم السابق ومن اصناف جيدة الصفات وان تكون مستقيمة وغير ملتوية وخالية من الاصابة </a:t>
            </a:r>
            <a:r>
              <a:rPr lang="ar-IQ" sz="2700" dirty="0" err="1"/>
              <a:t>بالافات</a:t>
            </a:r>
            <a:r>
              <a:rPr lang="ar-IQ" sz="2700" dirty="0"/>
              <a:t> المختلفة . </a:t>
            </a:r>
            <a:r>
              <a:rPr lang="en-US" sz="2700" dirty="0"/>
              <a:t/>
            </a:r>
            <a:br>
              <a:rPr lang="en-US" sz="2700" dirty="0"/>
            </a:br>
            <a:r>
              <a:rPr lang="ar-IQ" sz="2700" dirty="0"/>
              <a:t>ب- ان تكون عمرها سنة واحدة </a:t>
            </a:r>
            <a:r>
              <a:rPr lang="ar-IQ" sz="2700" dirty="0" smtClean="0"/>
              <a:t>وحيانا بعمر </a:t>
            </a:r>
            <a:r>
              <a:rPr lang="ar-IQ" sz="2700" dirty="0"/>
              <a:t>(2-3) </a:t>
            </a:r>
            <a:r>
              <a:rPr lang="ar-IQ" sz="2700" dirty="0" smtClean="0"/>
              <a:t>سنوات .</a:t>
            </a:r>
            <a:r>
              <a:rPr lang="en-US" sz="2700" dirty="0"/>
              <a:t/>
            </a:r>
            <a:br>
              <a:rPr lang="en-US" sz="2700" dirty="0"/>
            </a:br>
            <a:r>
              <a:rPr lang="ar-IQ" sz="2700" dirty="0"/>
              <a:t>ت- ان تكون متوسطة السمك (1-1.5) سم حيث ان العقل الرفيعة برعمها ضعيف اما الغليظة فتكون براعمها ساكنة </a:t>
            </a:r>
            <a:r>
              <a:rPr lang="en-US" sz="2700" dirty="0"/>
              <a:t/>
            </a:r>
            <a:br>
              <a:rPr lang="en-US" sz="2700" dirty="0"/>
            </a:br>
            <a:r>
              <a:rPr lang="ar-IQ" sz="2700" dirty="0"/>
              <a:t>ث- ان تكون اطوال العقل متساوية وتتروح من (15-25) سم وتحتوي على (3-5) براعم . </a:t>
            </a:r>
            <a:r>
              <a:rPr lang="en-US" sz="2700" dirty="0"/>
              <a:t/>
            </a:r>
            <a:br>
              <a:rPr lang="en-US" sz="2700" dirty="0"/>
            </a:br>
            <a:r>
              <a:rPr lang="ar-IQ" sz="2700" dirty="0"/>
              <a:t>ج- يجب ان يراعي </a:t>
            </a:r>
            <a:r>
              <a:rPr lang="ar-IQ" sz="2700" dirty="0" smtClean="0"/>
              <a:t>عند قطع </a:t>
            </a:r>
            <a:r>
              <a:rPr lang="ar-IQ" sz="2700" dirty="0" err="1"/>
              <a:t>العقله</a:t>
            </a:r>
            <a:r>
              <a:rPr lang="ar-IQ" sz="2700" dirty="0"/>
              <a:t> ان يكون قطع السفلي افقي والقطع العلوي مائلا وذلك لمعرفة الاتجاه الصحيح </a:t>
            </a:r>
            <a:r>
              <a:rPr lang="ar-IQ" sz="2700" dirty="0" smtClean="0"/>
              <a:t>للعقلة اي </a:t>
            </a:r>
            <a:r>
              <a:rPr lang="ar-IQ" sz="2700" dirty="0"/>
              <a:t>منع زرعتها بالمقلوب وكذلك لمنع تجميع الامطار في طرف </a:t>
            </a:r>
            <a:r>
              <a:rPr lang="ar-IQ" sz="2700" dirty="0" err="1"/>
              <a:t>العقله</a:t>
            </a:r>
            <a:r>
              <a:rPr lang="ar-IQ" sz="2700" dirty="0"/>
              <a:t> كذلك يراعي في القطع ان تكون </a:t>
            </a:r>
            <a:r>
              <a:rPr lang="ar-IQ" sz="2700" dirty="0" smtClean="0"/>
              <a:t>القطع </a:t>
            </a:r>
            <a:r>
              <a:rPr lang="ar-IQ" sz="2700" dirty="0"/>
              <a:t>السفلي تحت البراعم مباشرة لسهولة خروج الجذور وان يكون القطع العلوي بعيدا" عن  البرعم  العلوي المسافة (2-3 )سم وذلك لحماية البرعم من الجفاف الناتج من </a:t>
            </a:r>
            <a:r>
              <a:rPr lang="ar-IQ" sz="2700" dirty="0" err="1"/>
              <a:t>تبخرالماء</a:t>
            </a:r>
            <a:r>
              <a:rPr lang="ar-IQ" sz="2700" dirty="0"/>
              <a:t> من الطرف المقطوع . </a:t>
            </a:r>
            <a:r>
              <a:rPr lang="en-US" sz="2700" dirty="0"/>
              <a:t/>
            </a:r>
            <a:br>
              <a:rPr lang="en-US" sz="2700" dirty="0"/>
            </a:br>
            <a:r>
              <a:rPr lang="ar-IQ" sz="2700" dirty="0"/>
              <a:t>ح – يجب ازالة الفروع الجانبية الموجودة على الفرع </a:t>
            </a:r>
            <a:r>
              <a:rPr lang="ar-IQ" sz="2700" dirty="0" err="1"/>
              <a:t>الماخوذة</a:t>
            </a:r>
            <a:r>
              <a:rPr lang="ar-IQ" sz="2700" dirty="0"/>
              <a:t> منة العقل وكذلك </a:t>
            </a:r>
            <a:r>
              <a:rPr lang="ar-IQ" sz="2700" dirty="0" smtClean="0"/>
              <a:t>الاوراق </a:t>
            </a:r>
            <a:r>
              <a:rPr lang="ar-IQ" sz="2700" dirty="0"/>
              <a:t>ان وجدت في حالة الاشجار المستديمة الخضرة مع ترك جزء من عنق الوراق بطول 1,5 سم لحماية البرعم </a:t>
            </a:r>
            <a:r>
              <a:rPr lang="en-US" dirty="0"/>
              <a:t/>
            </a:r>
            <a:br>
              <a:rPr lang="en-US" dirty="0"/>
            </a:br>
            <a:endParaRPr lang="en-US" dirty="0"/>
          </a:p>
        </p:txBody>
      </p:sp>
    </p:spTree>
    <p:extLst>
      <p:ext uri="{BB962C8B-B14F-4D97-AF65-F5344CB8AC3E}">
        <p14:creationId xmlns:p14="http://schemas.microsoft.com/office/powerpoint/2010/main" val="483392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036496" cy="6741368"/>
          </a:xfrm>
        </p:spPr>
        <p:txBody>
          <a:bodyPr>
            <a:noAutofit/>
          </a:bodyPr>
          <a:lstStyle/>
          <a:p>
            <a:pPr algn="r" rtl="1"/>
            <a:r>
              <a:rPr lang="ar-IQ" sz="2800" dirty="0">
                <a:solidFill>
                  <a:srgbClr val="0070C0"/>
                </a:solidFill>
              </a:rPr>
              <a:t>زراعة العقل الخشبية </a:t>
            </a:r>
            <a:r>
              <a:rPr lang="en-US" sz="2800" dirty="0"/>
              <a:t/>
            </a:r>
            <a:br>
              <a:rPr lang="en-US" sz="2800" dirty="0"/>
            </a:br>
            <a:r>
              <a:rPr lang="ar-IQ" sz="2800" dirty="0"/>
              <a:t>تزرع الحقل الخشبية في فصل </a:t>
            </a:r>
            <a:r>
              <a:rPr lang="ar-IQ" sz="2800" dirty="0" smtClean="0"/>
              <a:t>سكون </a:t>
            </a:r>
            <a:r>
              <a:rPr lang="ar-IQ" sz="2800" dirty="0"/>
              <a:t>العصار وافضل موعد لزرعتها هو شهر شباط في حالة زراعة العقل في </a:t>
            </a:r>
            <a:r>
              <a:rPr lang="ar-IQ" sz="2800" dirty="0" smtClean="0"/>
              <a:t>المشتل </a:t>
            </a:r>
            <a:r>
              <a:rPr lang="ar-IQ" sz="2800" dirty="0"/>
              <a:t>تجهز الارض جيدا ويجب ان تكون رطوبتها متوسطة </a:t>
            </a:r>
            <a:r>
              <a:rPr lang="ar-IQ" sz="2800" dirty="0" err="1"/>
              <a:t>والايجب</a:t>
            </a:r>
            <a:r>
              <a:rPr lang="ar-IQ" sz="2800" dirty="0"/>
              <a:t> ريها وتزرع العقل بالطرق التالية : </a:t>
            </a:r>
            <a:r>
              <a:rPr lang="en-US" sz="2800" dirty="0"/>
              <a:t/>
            </a:r>
            <a:br>
              <a:rPr lang="en-US" sz="2800" dirty="0"/>
            </a:br>
            <a:r>
              <a:rPr lang="ar-IQ" sz="2800" dirty="0" err="1"/>
              <a:t>تاخذ</a:t>
            </a:r>
            <a:r>
              <a:rPr lang="ar-IQ" sz="2800" dirty="0"/>
              <a:t> العقلة بين السبابة والابهام من طرفها المائل ثم توضع في التربة في الثلث العلوي من المرز ويبرز منها فوق سطح التربة جزء </a:t>
            </a:r>
            <a:r>
              <a:rPr lang="ar-IQ" sz="2800" dirty="0" smtClean="0"/>
              <a:t>منها </a:t>
            </a:r>
            <a:r>
              <a:rPr lang="ar-IQ" sz="2800" dirty="0"/>
              <a:t>برعما واحد او </a:t>
            </a:r>
            <a:r>
              <a:rPr lang="ar-IQ" sz="2800" dirty="0" smtClean="0"/>
              <a:t>اثنين </a:t>
            </a:r>
            <a:r>
              <a:rPr lang="ar-IQ" sz="2800" dirty="0"/>
              <a:t>على الاكثر اما المسافة بين العقل يجب ان تكون بحدود (50سم) بالنسبة لمستديمة الخضرة و(20-30 سم) بالنسبة لنباتات الفاكهة المتساقطة الاوراق ويضغط التراب بعد ذلك حول قواعد العقل بشكل جيد لتثبت العقل ثم </a:t>
            </a:r>
            <a:r>
              <a:rPr lang="ar-IQ" sz="2800" dirty="0" smtClean="0"/>
              <a:t>تروى</a:t>
            </a:r>
            <a:r>
              <a:rPr lang="en-US" sz="2800" dirty="0"/>
              <a:t/>
            </a:r>
            <a:br>
              <a:rPr lang="en-US" sz="2800" dirty="0"/>
            </a:br>
            <a:r>
              <a:rPr lang="ar-IQ" sz="2800" dirty="0">
                <a:solidFill>
                  <a:srgbClr val="0070C0"/>
                </a:solidFill>
              </a:rPr>
              <a:t>التطعيم </a:t>
            </a:r>
            <a:r>
              <a:rPr lang="en-US" sz="2800" dirty="0" smtClean="0">
                <a:solidFill>
                  <a:srgbClr val="0070C0"/>
                </a:solidFill>
              </a:rPr>
              <a:t>Budding </a:t>
            </a:r>
            <a:r>
              <a:rPr lang="ar-IQ" sz="2800" dirty="0" smtClean="0">
                <a:solidFill>
                  <a:srgbClr val="0070C0"/>
                </a:solidFill>
              </a:rPr>
              <a:t>:</a:t>
            </a:r>
            <a:r>
              <a:rPr lang="en-US" sz="2800" dirty="0"/>
              <a:t/>
            </a:r>
            <a:br>
              <a:rPr lang="en-US" sz="2800" dirty="0"/>
            </a:br>
            <a:r>
              <a:rPr lang="ar-IQ" sz="2800" dirty="0"/>
              <a:t>وهو اخذ جزء من نبات ووضعه على نبات اخر بحيث ينمو الاول على الثاني ويكونان بعد التحامهما نباتا" جديدا" يدعى الجزء الاول بالطعم </a:t>
            </a:r>
            <a:r>
              <a:rPr lang="ar-IQ" sz="2800" dirty="0" smtClean="0"/>
              <a:t>(</a:t>
            </a:r>
            <a:r>
              <a:rPr lang="en-US" sz="2800" dirty="0" smtClean="0"/>
              <a:t>Scion</a:t>
            </a:r>
            <a:r>
              <a:rPr lang="ar-IQ" sz="2800" dirty="0" smtClean="0"/>
              <a:t>) ويدعى </a:t>
            </a:r>
            <a:r>
              <a:rPr lang="ar-IQ" sz="2800" dirty="0"/>
              <a:t>الجزء الثاني </a:t>
            </a:r>
            <a:r>
              <a:rPr lang="ar-IQ" sz="2800" dirty="0" err="1"/>
              <a:t>بالاصل</a:t>
            </a:r>
            <a:r>
              <a:rPr lang="ar-IQ" sz="2800" dirty="0"/>
              <a:t> ( </a:t>
            </a:r>
            <a:r>
              <a:rPr lang="en-US" sz="2800" dirty="0" smtClean="0"/>
              <a:t>Stock</a:t>
            </a:r>
            <a:r>
              <a:rPr lang="ar-IQ" sz="2800" dirty="0" smtClean="0"/>
              <a:t>    )</a:t>
            </a:r>
            <a:r>
              <a:rPr lang="en-US" sz="2800" dirty="0" smtClean="0"/>
              <a:t> </a:t>
            </a:r>
            <a:r>
              <a:rPr lang="ar-IQ" sz="2800" dirty="0" smtClean="0"/>
              <a:t>والطعم </a:t>
            </a:r>
            <a:r>
              <a:rPr lang="ar-IQ" sz="2800" dirty="0"/>
              <a:t>هنا هو عبارة عن برعم واحد فقط ويجري التطعيم في وقت سريان العصارة في الربيع والصيف وبداية الخريف وذلك لسهولة فصل القلف عن الخشب </a:t>
            </a:r>
            <a:endParaRPr lang="en-US" sz="2800" dirty="0"/>
          </a:p>
        </p:txBody>
      </p:sp>
    </p:spTree>
    <p:extLst>
      <p:ext uri="{BB962C8B-B14F-4D97-AF65-F5344CB8AC3E}">
        <p14:creationId xmlns:p14="http://schemas.microsoft.com/office/powerpoint/2010/main" val="33737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6624736"/>
          </a:xfrm>
        </p:spPr>
        <p:txBody>
          <a:bodyPr>
            <a:normAutofit fontScale="90000"/>
          </a:bodyPr>
          <a:lstStyle/>
          <a:p>
            <a:pPr algn="r" rtl="1"/>
            <a:r>
              <a:rPr lang="ar-IQ" sz="3100" dirty="0"/>
              <a:t>.  </a:t>
            </a:r>
            <a:r>
              <a:rPr lang="en-US" sz="3100" dirty="0" smtClean="0"/>
              <a:t/>
            </a:r>
            <a:br>
              <a:rPr lang="en-US" sz="3100" dirty="0" smtClean="0"/>
            </a:br>
            <a:r>
              <a:rPr lang="ar-IQ" sz="3100" dirty="0" err="1" smtClean="0">
                <a:solidFill>
                  <a:srgbClr val="FF0000"/>
                </a:solidFill>
              </a:rPr>
              <a:t>التطعم</a:t>
            </a:r>
            <a:r>
              <a:rPr lang="ar-IQ" sz="3100" dirty="0" smtClean="0">
                <a:solidFill>
                  <a:srgbClr val="FF0000"/>
                </a:solidFill>
              </a:rPr>
              <a:t> </a:t>
            </a:r>
            <a:r>
              <a:rPr lang="ar-IQ" sz="3100" dirty="0">
                <a:solidFill>
                  <a:srgbClr val="FF0000"/>
                </a:solidFill>
              </a:rPr>
              <a:t>الدرعي او على شكل حرف </a:t>
            </a:r>
            <a:r>
              <a:rPr lang="en-US" sz="3100" dirty="0">
                <a:solidFill>
                  <a:srgbClr val="FF0000"/>
                </a:solidFill>
              </a:rPr>
              <a:t>T</a:t>
            </a:r>
            <a:r>
              <a:rPr lang="en-US" sz="3100" dirty="0"/>
              <a:t/>
            </a:r>
            <a:br>
              <a:rPr lang="en-US" sz="3100" dirty="0"/>
            </a:br>
            <a:r>
              <a:rPr lang="ar-IQ" sz="3100" dirty="0"/>
              <a:t>تعتبر هذه الطريقة من اشهر واوسع طريق التطعيم وسميت بالتطعيم الدرعي لان البرعم الذي يؤخذ </a:t>
            </a:r>
            <a:r>
              <a:rPr lang="ar-IQ" sz="3100" dirty="0" err="1"/>
              <a:t>يشبة</a:t>
            </a:r>
            <a:r>
              <a:rPr lang="ar-IQ" sz="3100" dirty="0"/>
              <a:t> الدرع وسمي على شكل حرف </a:t>
            </a:r>
            <a:r>
              <a:rPr lang="en-US" sz="3100" dirty="0" smtClean="0"/>
              <a:t> T</a:t>
            </a:r>
            <a:r>
              <a:rPr lang="ar-IQ" sz="3100" dirty="0" smtClean="0"/>
              <a:t>لان </a:t>
            </a:r>
            <a:r>
              <a:rPr lang="ar-IQ" sz="3100" dirty="0"/>
              <a:t>القطع الذي يعمل في الاصل يكون على شكل حرف </a:t>
            </a:r>
            <a:r>
              <a:rPr lang="en-US" sz="3100" dirty="0" smtClean="0"/>
              <a:t>T </a:t>
            </a:r>
            <a:r>
              <a:rPr lang="ar-IQ" sz="3100" dirty="0" smtClean="0"/>
              <a:t>يقطع </a:t>
            </a:r>
            <a:r>
              <a:rPr lang="ar-IQ" sz="3100" dirty="0"/>
              <a:t>البرعم اولا قطعا مائلا </a:t>
            </a:r>
            <a:r>
              <a:rPr lang="ar-IQ" sz="3100" dirty="0" err="1"/>
              <a:t>مبتدا</a:t>
            </a:r>
            <a:r>
              <a:rPr lang="ar-IQ" sz="3100" dirty="0"/>
              <a:t> من اسفله ويتجه الى الأعلى </a:t>
            </a:r>
            <a:r>
              <a:rPr lang="ar-IQ" sz="3100" dirty="0" err="1"/>
              <a:t>مائلأ</a:t>
            </a:r>
            <a:r>
              <a:rPr lang="ar-IQ" sz="3100" dirty="0"/>
              <a:t> الى الخارج حتى يصل الى ارتفاع 1,25 سم فوق البرعم ثم يعمل على القلف قطعا افقيا" فوق البرعم بحوالي 1.25 ثم يحرك البرعم جانبا" ويفصل بدون ان يلتصق به شيء من الخشب </a:t>
            </a:r>
            <a:r>
              <a:rPr lang="en-US" sz="3100" dirty="0" smtClean="0"/>
              <a:t>, </a:t>
            </a:r>
            <a:r>
              <a:rPr lang="ar-IQ" sz="3100" dirty="0" smtClean="0"/>
              <a:t>تنتخب </a:t>
            </a:r>
            <a:r>
              <a:rPr lang="ar-IQ" sz="3100" dirty="0"/>
              <a:t>على الاصل منطقة ملساء خالية من البراعم  وتبعد عن سطح التربة بحوالي 10-15 سم ثم </a:t>
            </a:r>
            <a:r>
              <a:rPr lang="ar-IQ" sz="3100" dirty="0" smtClean="0"/>
              <a:t>تعم</a:t>
            </a:r>
            <a:r>
              <a:rPr lang="ar-IQ" sz="3100" dirty="0"/>
              <a:t>ل</a:t>
            </a:r>
            <a:r>
              <a:rPr lang="ar-IQ" sz="3100" dirty="0" smtClean="0"/>
              <a:t> </a:t>
            </a:r>
            <a:r>
              <a:rPr lang="ar-IQ" sz="3100" dirty="0"/>
              <a:t>فيها قطعا" افقيا" في الناحية الشمالية من الأصل وقطعا" عموديا" من الاسفل </a:t>
            </a:r>
            <a:r>
              <a:rPr lang="ar-IQ" sz="3100" dirty="0" smtClean="0"/>
              <a:t>الى </a:t>
            </a:r>
            <a:r>
              <a:rPr lang="ar-IQ" sz="3100" dirty="0"/>
              <a:t>الأعلى بحيث يشكل القطعين شكلا" </a:t>
            </a:r>
            <a:r>
              <a:rPr lang="ar-IQ" sz="3100" dirty="0" err="1"/>
              <a:t>يشبة</a:t>
            </a:r>
            <a:r>
              <a:rPr lang="ar-IQ" sz="3100" dirty="0"/>
              <a:t> حرف </a:t>
            </a:r>
            <a:r>
              <a:rPr lang="en-US" sz="3100" dirty="0" smtClean="0"/>
              <a:t>T</a:t>
            </a:r>
            <a:r>
              <a:rPr lang="ar-IQ" sz="3100" dirty="0" smtClean="0"/>
              <a:t> ثم </a:t>
            </a:r>
            <a:r>
              <a:rPr lang="ar-IQ" sz="3100" dirty="0"/>
              <a:t>يفصل طرفي القطع بواسطة سكين التطعيم ويوضع الطعم داخل القطع ويدفع الى الاسفل الى ان </a:t>
            </a:r>
            <a:r>
              <a:rPr lang="ar-IQ" sz="3100" dirty="0" smtClean="0"/>
              <a:t>يستقر, </a:t>
            </a:r>
            <a:r>
              <a:rPr lang="ar-IQ" sz="3100" dirty="0"/>
              <a:t>يربط الطعم على الأصل </a:t>
            </a:r>
            <a:r>
              <a:rPr lang="ar-IQ" sz="3100" dirty="0" smtClean="0"/>
              <a:t>بواسطة </a:t>
            </a:r>
            <a:r>
              <a:rPr lang="ar-IQ" sz="3100" dirty="0"/>
              <a:t>خيوط التطعيم ويبدأ بالربط من الاعلى الى الاسفل لمنع انزلاق الطعام الى الاعلى عند الربط </a:t>
            </a:r>
            <a:r>
              <a:rPr lang="ar-IQ" sz="3100" dirty="0" smtClean="0"/>
              <a:t>,على </a:t>
            </a:r>
            <a:r>
              <a:rPr lang="ar-IQ" sz="3100" dirty="0"/>
              <a:t>ان تبقى العين خالية من الربط تجري عملية التطعيم الدرعي في موسمين الربيع والخريف , اما في المناطق الممطرة فيستخدم التطعيم على شكل </a:t>
            </a:r>
            <a:r>
              <a:rPr lang="ar-IQ" sz="3100" dirty="0" smtClean="0"/>
              <a:t>ꓕبشكل مقلوب</a:t>
            </a:r>
            <a:r>
              <a:rPr lang="en-US" dirty="0"/>
              <a:t/>
            </a:r>
            <a:br>
              <a:rPr lang="en-US" dirty="0"/>
            </a:br>
            <a:endParaRPr lang="en-US" dirty="0"/>
          </a:p>
        </p:txBody>
      </p:sp>
    </p:spTree>
    <p:extLst>
      <p:ext uri="{BB962C8B-B14F-4D97-AF65-F5344CB8AC3E}">
        <p14:creationId xmlns:p14="http://schemas.microsoft.com/office/powerpoint/2010/main" val="18999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99592" y="274638"/>
            <a:ext cx="7416824" cy="1143000"/>
          </a:xfrm>
        </p:spPr>
        <p:txBody>
          <a:bodyPr/>
          <a:lstStyle/>
          <a:p>
            <a:pPr rtl="1"/>
            <a:r>
              <a:rPr lang="ar-IQ" dirty="0" smtClean="0">
                <a:solidFill>
                  <a:srgbClr val="FF0000"/>
                </a:solidFill>
              </a:rPr>
              <a:t>التطعيم الدرعي على شكل حرف </a:t>
            </a:r>
            <a:r>
              <a:rPr lang="en-US" dirty="0">
                <a:solidFill>
                  <a:srgbClr val="FF0000"/>
                </a:solidFill>
              </a:rPr>
              <a:t> </a:t>
            </a:r>
            <a:r>
              <a:rPr lang="en-US" dirty="0" smtClean="0">
                <a:solidFill>
                  <a:srgbClr val="FF0000"/>
                </a:solidFill>
              </a:rPr>
              <a:t>T</a:t>
            </a:r>
            <a:endParaRPr lang="en-US" dirty="0">
              <a:solidFill>
                <a:srgbClr val="FF0000"/>
              </a:solidFill>
            </a:endParaRPr>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9606" y="1600200"/>
            <a:ext cx="7144788" cy="4525963"/>
          </a:xfrm>
        </p:spPr>
      </p:pic>
    </p:spTree>
    <p:extLst>
      <p:ext uri="{BB962C8B-B14F-4D97-AF65-F5344CB8AC3E}">
        <p14:creationId xmlns:p14="http://schemas.microsoft.com/office/powerpoint/2010/main" val="341638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rmAutofit fontScale="90000"/>
          </a:bodyPr>
          <a:lstStyle/>
          <a:p>
            <a:pPr algn="r" rtl="1"/>
            <a:r>
              <a:rPr lang="ar-IQ" dirty="0"/>
              <a:t> </a:t>
            </a:r>
            <a:r>
              <a:rPr lang="en-US" dirty="0"/>
              <a:t/>
            </a:r>
            <a:br>
              <a:rPr lang="en-US" dirty="0"/>
            </a:br>
            <a:r>
              <a:rPr lang="ar-IQ" dirty="0">
                <a:solidFill>
                  <a:srgbClr val="FF0000"/>
                </a:solidFill>
              </a:rPr>
              <a:t>2 التطعيم </a:t>
            </a:r>
            <a:r>
              <a:rPr lang="ar-IQ" dirty="0" err="1" smtClean="0">
                <a:solidFill>
                  <a:srgbClr val="FF0000"/>
                </a:solidFill>
              </a:rPr>
              <a:t>بالرقعه</a:t>
            </a:r>
            <a:r>
              <a:rPr lang="ar-IQ" dirty="0" smtClean="0">
                <a:solidFill>
                  <a:srgbClr val="FF0000"/>
                </a:solidFill>
              </a:rPr>
              <a:t> :</a:t>
            </a:r>
            <a:r>
              <a:rPr lang="en-US" dirty="0"/>
              <a:t/>
            </a:r>
            <a:br>
              <a:rPr lang="en-US" dirty="0"/>
            </a:br>
            <a:r>
              <a:rPr lang="ar-IQ" dirty="0"/>
              <a:t>ويتم </a:t>
            </a:r>
            <a:r>
              <a:rPr lang="ar-IQ" dirty="0" err="1"/>
              <a:t>بازالة</a:t>
            </a:r>
            <a:r>
              <a:rPr lang="ar-IQ" dirty="0"/>
              <a:t> قطع مربع او </a:t>
            </a:r>
            <a:r>
              <a:rPr lang="ar-IQ" dirty="0" smtClean="0"/>
              <a:t>مستطيلة </a:t>
            </a:r>
            <a:r>
              <a:rPr lang="ar-IQ" dirty="0"/>
              <a:t>الشكل من قلف الاصل ووضع قطع بنفس المساحة من الصنف المرغوب </a:t>
            </a:r>
            <a:r>
              <a:rPr lang="ar-IQ" dirty="0" smtClean="0"/>
              <a:t>اكثاره </a:t>
            </a:r>
            <a:r>
              <a:rPr lang="ar-IQ" dirty="0"/>
              <a:t>تحتوي على برعم ويربط بخيوط التطعيم . </a:t>
            </a:r>
            <a:r>
              <a:rPr lang="en-US" dirty="0"/>
              <a:t/>
            </a:r>
            <a:br>
              <a:rPr lang="en-US" dirty="0"/>
            </a:br>
            <a:r>
              <a:rPr lang="ar-IQ" dirty="0">
                <a:solidFill>
                  <a:srgbClr val="FF0000"/>
                </a:solidFill>
              </a:rPr>
              <a:t>3 التطعيم </a:t>
            </a:r>
            <a:r>
              <a:rPr lang="ar-IQ" dirty="0" smtClean="0">
                <a:solidFill>
                  <a:srgbClr val="FF0000"/>
                </a:solidFill>
              </a:rPr>
              <a:t>الحلقي : </a:t>
            </a:r>
            <a:r>
              <a:rPr lang="en-US" dirty="0"/>
              <a:t/>
            </a:r>
            <a:br>
              <a:rPr lang="en-US" dirty="0"/>
            </a:br>
            <a:r>
              <a:rPr lang="ar-IQ" dirty="0"/>
              <a:t>ويتم </a:t>
            </a:r>
            <a:r>
              <a:rPr lang="ar-IQ" dirty="0" err="1"/>
              <a:t>بازالة</a:t>
            </a:r>
            <a:r>
              <a:rPr lang="ar-IQ" dirty="0"/>
              <a:t> قطع من القلف الاصل على شكل </a:t>
            </a:r>
            <a:r>
              <a:rPr lang="ar-IQ" dirty="0" err="1"/>
              <a:t>اسطوانه</a:t>
            </a:r>
            <a:r>
              <a:rPr lang="ar-IQ" dirty="0"/>
              <a:t> كاملة او حلقة كاملة ووضع بدلها </a:t>
            </a:r>
            <a:r>
              <a:rPr lang="ar-IQ" dirty="0" smtClean="0"/>
              <a:t>حلقة </a:t>
            </a:r>
            <a:r>
              <a:rPr lang="ar-IQ" dirty="0"/>
              <a:t>كاملة من القلف الطعم والتي تكون حاوية على البرعم ويربطان مع </a:t>
            </a:r>
            <a:r>
              <a:rPr lang="ar-IQ" dirty="0" smtClean="0"/>
              <a:t>بعضهما </a:t>
            </a:r>
            <a:r>
              <a:rPr lang="ar-IQ" dirty="0"/>
              <a:t>ربطا" </a:t>
            </a:r>
            <a:r>
              <a:rPr lang="ar-IQ" dirty="0" smtClean="0"/>
              <a:t>محكما</a:t>
            </a:r>
            <a:r>
              <a:rPr lang="en-US" dirty="0" smtClean="0"/>
              <a:t>”</a:t>
            </a:r>
            <a:r>
              <a:rPr lang="ar-IQ" dirty="0" smtClean="0"/>
              <a:t> </a:t>
            </a:r>
            <a:r>
              <a:rPr lang="ar-IQ" dirty="0"/>
              <a:t>.</a:t>
            </a:r>
            <a:r>
              <a:rPr lang="en-US" dirty="0"/>
              <a:t/>
            </a:r>
            <a:br>
              <a:rPr lang="en-US" dirty="0"/>
            </a:br>
            <a:endParaRPr lang="en-US" dirty="0"/>
          </a:p>
        </p:txBody>
      </p:sp>
    </p:spTree>
    <p:extLst>
      <p:ext uri="{BB962C8B-B14F-4D97-AF65-F5344CB8AC3E}">
        <p14:creationId xmlns:p14="http://schemas.microsoft.com/office/powerpoint/2010/main" val="25469740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85</Words>
  <Application>Microsoft Office PowerPoint</Application>
  <PresentationFormat>عرض على الشاشة (3:4)‏</PresentationFormat>
  <Paragraphs>25</Paragraphs>
  <Slides>17</Slides>
  <Notes>0</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نسق Office</vt:lpstr>
      <vt:lpstr>الدرس العملي السادس د. عبدالكاظم ناصر صالح  </vt:lpstr>
      <vt:lpstr>  التكاثر الخضري  أغراض التكاثر الخضري : 1-انتاج النباتات متقاربة في موعد اثمارها ومشابهة في صفاتها للنباتات الام .  2- تكثير الاصناف التي لا تحتوي ثمارها على البذور مثل البرتقال ابو السرة والموز.  3- سرعة الحمل تكون النباتات الناتجة من التكاثر الخضري ابكر في الحمل من النباتات الناتجة من التكاثر الجنسي.   4- انتاج اصول لغرض التطعيم عليها . طرق تكاثر الخضري  اولا : التكاثر بالعقل او الاقلام  هي طريقة سهلة والعقلة عبارة عن جزء من الساق او الجذور او الورقة بأكملها او مجزأة وتحتوي العقلة على برعم واحد او عدة براعم وتستعمل لأنتاج نبات جيد مشابهة للام تماما" في الصفات .  </vt:lpstr>
      <vt:lpstr>انواع العقل : تقسم العقل تعبا" للجزء الذي اخذت منة الى : 1.عقل الساقية : تؤخذ من الساق او الافرع وتقسم العقل الساقية الى:  أ – العقل الخشبية  هي التي تؤخذ من خشب مكتمل النضج اي من افراع عمرها سنة واحدة ويمكن اخذها من افرع عمرها سنتان او اكثر كما في بعض الأنواع كالزيتون  والتين .  ب- العقل الساقية النصف الناضجة الخشب وتؤخذ من الخشب الناضج جزئيا اي نصف ناضج  ومن افرع عمرها اقل من السنة.  ت- العقل الغضة  تؤخذ من الخشب الغض (النموات الحديثة النامية في الربيع ) ويفضل ان تكون طرفية يتراوح طولها من 10-20 سم وتزال جميع اوراقها باستثناء 3-4 اوراق قرب القمة .  ث- العقل الساقية الناضجة الخشب   تحتوي على كربوهيدرات بنسبة اكبر من العقل النصف ناضجة ولونها جوزي وتنكسر بسهولة.   ج-  العقل الساقية النصف ناضجة  تحتوي على كربوهدرات بنسبة اقل من العقل الناضجة الخشب ولونها بين الجوزي والاصفر ولا تتكسر بل تلتوي . </vt:lpstr>
      <vt:lpstr>2- العقل الجذرية : وتؤخذ من جذور نباتات الزينة وبعض انواع الفاكهة , استعمالها محدود نتيجة للجهد المبذول عند قلع الاشجار الكبيرة للحصول على الجذور .  3- العقل الورقية البرعمية : تتكون العقل من نصل الوراقة والعنق وجزء قصير من الساق والبرعم الأبطي تتكون الجذور في الوراقة بينما تتكون الافرع من البرعم الابطي كما في نبات المطاط تستعمل هذه الطريقة في حالة عدم وجود الخشب تعمل منة عقل ساقية بكمية كافية وبالطول الاعتيادي .  </vt:lpstr>
      <vt:lpstr>4- العقل الخشبية  هي اكثر الانواع استعمالآ واهم شروط اخذها هي  أ – ان تكون من افرع قوية من خشب ناضج من نمو الموسم السابق ومن اصناف جيدة الصفات وان تكون مستقيمة وغير ملتوية وخالية من الاصابة بالافات المختلفة .  ب- ان تكون عمرها سنة واحدة وحيانا بعمر (2-3) سنوات . ت- ان تكون متوسطة السمك (1-1.5) سم حيث ان العقل الرفيعة برعمها ضعيف اما الغليظة فتكون براعمها ساكنة  ث- ان تكون اطوال العقل متساوية وتتروح من (15-25) سم وتحتوي على (3-5) براعم .  ج- يجب ان يراعي عند قطع العقله ان يكون قطع السفلي افقي والقطع العلوي مائلا وذلك لمعرفة الاتجاه الصحيح للعقلة اي منع زرعتها بالمقلوب وكذلك لمنع تجميع الامطار في طرف العقله كذلك يراعي في القطع ان تكون القطع السفلي تحت البراعم مباشرة لسهولة خروج الجذور وان يكون القطع العلوي بعيدا" عن  البرعم  العلوي المسافة (2-3 )سم وذلك لحماية البرعم من الجفاف الناتج من تبخرالماء من الطرف المقطوع .  ح – يجب ازالة الفروع الجانبية الموجودة على الفرع الماخوذة منة العقل وكذلك الاوراق ان وجدت في حالة الاشجار المستديمة الخضرة مع ترك جزء من عنق الوراق بطول 1,5 سم لحماية البرعم  </vt:lpstr>
      <vt:lpstr>زراعة العقل الخشبية  تزرع الحقل الخشبية في فصل سكون العصار وافضل موعد لزرعتها هو شهر شباط في حالة زراعة العقل في المشتل تجهز الارض جيدا ويجب ان تكون رطوبتها متوسطة والايجب ريها وتزرع العقل بالطرق التالية :  تاخذ العقلة بين السبابة والابهام من طرفها المائل ثم توضع في التربة في الثلث العلوي من المرز ويبرز منها فوق سطح التربة جزء منها برعما واحد او اثنين على الاكثر اما المسافة بين العقل يجب ان تكون بحدود (50سم) بالنسبة لمستديمة الخضرة و(20-30 سم) بالنسبة لنباتات الفاكهة المتساقطة الاوراق ويضغط التراب بعد ذلك حول قواعد العقل بشكل جيد لتثبت العقل ثم تروى التطعيم Budding : وهو اخذ جزء من نبات ووضعه على نبات اخر بحيث ينمو الاول على الثاني ويكونان بعد التحامهما نباتا" جديدا" يدعى الجزء الاول بالطعم (Scion) ويدعى الجزء الثاني بالاصل ( Stock    ) والطعم هنا هو عبارة عن برعم واحد فقط ويجري التطعيم في وقت سريان العصارة في الربيع والصيف وبداية الخريف وذلك لسهولة فصل القلف عن الخشب </vt:lpstr>
      <vt:lpstr>.   التطعم الدرعي او على شكل حرف T تعتبر هذه الطريقة من اشهر واوسع طريق التطعيم وسميت بالتطعيم الدرعي لان البرعم الذي يؤخذ يشبة الدرع وسمي على شكل حرف  Tلان القطع الذي يعمل في الاصل يكون على شكل حرف T يقطع البرعم اولا قطعا مائلا مبتدا من اسفله ويتجه الى الأعلى مائلأ الى الخارج حتى يصل الى ارتفاع 1,25 سم فوق البرعم ثم يعمل على القلف قطعا افقيا" فوق البرعم بحوالي 1.25 ثم يحرك البرعم جانبا" ويفصل بدون ان يلتصق به شيء من الخشب , تنتخب على الاصل منطقة ملساء خالية من البراعم  وتبعد عن سطح التربة بحوالي 10-15 سم ثم تعمل فيها قطعا" افقيا" في الناحية الشمالية من الأصل وقطعا" عموديا" من الاسفل الى الأعلى بحيث يشكل القطعين شكلا" يشبة حرف T ثم يفصل طرفي القطع بواسطة سكين التطعيم ويوضع الطعم داخل القطع ويدفع الى الاسفل الى ان يستقر, يربط الطعم على الأصل بواسطة خيوط التطعيم ويبدأ بالربط من الاعلى الى الاسفل لمنع انزلاق الطعام الى الاعلى عند الربط ,على ان تبقى العين خالية من الربط تجري عملية التطعيم الدرعي في موسمين الربيع والخريف , اما في المناطق الممطرة فيستخدم التطعيم على شكل ꓕبشكل مقلوب </vt:lpstr>
      <vt:lpstr>التطعيم الدرعي على شكل حرف  T</vt:lpstr>
      <vt:lpstr>  2 التطعيم بالرقعه : ويتم بازالة قطع مربع او مستطيلة الشكل من قلف الاصل ووضع قطع بنفس المساحة من الصنف المرغوب اكثاره تحتوي على برعم ويربط بخيوط التطعيم .  3 التطعيم الحلقي :  ويتم بازالة قطع من القلف الاصل على شكل اسطوانه كاملة او حلقة كاملة ووضع بدلها حلقة كاملة من القلف الطعم والتي تكون حاوية على البرعم ويربطان مع بعضهما ربطا" محكما” . </vt:lpstr>
      <vt:lpstr>بعض اشكال التطعيم</vt:lpstr>
      <vt:lpstr>ثالثا: التكاثر بالتركيب Grafting: هو اخذ جزء من نبات ووضعة على نبات اخر بحيث ينمو الاول على الثاني ويكونان بعد التحامهما نباتا" جديدا" يدعى الجزء الاول بالطعم ويدعى الجزء الثاني بالاصل والطعم هنا عبار عن قلم يحتوي على برعم واحد او عدة براعم حولي من (3-4) برعم (عيون) ويجري في وقت سكون العصارة في الشتاء في وقت سريان العصارة في الربيع وللتراكيب طرق عديدة منها . 1.التركيب السوطي:  تقطع قمة الاصل من الاعلى قطعا" مائلأ ثم يقطع القلم من الاسفل قطعا" مائلأ مشابها" للقطع الاول على ان يكون القطعيين املسين ومستويين قدر الامكان . يركب القلم على الاصل ويربط بخيوط التركيب ربطا" جيدا" ثم تشمع منطقة التركيب بواسطة شمع التركيب او البرافين لمنع فقدان الرطوبة من الاجزاء المركبة . </vt:lpstr>
      <vt:lpstr>2. التركيب بالشق:  يقطع الساق الرئيسي للشجرة المراد تركيبها او فروعها قطعا افقيا من الاعلى بواسطة منشار حاد بحيث يكون القطع مستوي خالي من التعاريج والافرع الجانبية ثم يعمل شق رأسي في منتصف الساق الى الاسفل بطول 4-5 سم بوسطة سكين خاصة ثم تبرى الاقلأم من الجانبين بحيث يكون القطع الداخلي رفيعا والخارجي عريضا ثم توضع الاقلام في الشق بعد الفتحة بواسطة النتوء الموجود في ظهر سكينة التركيب ثم تشمع منطقة التركيب </vt:lpstr>
      <vt:lpstr>التركيب الجسري او القنطري: ويسمى احيانأ التركيب العلاجي اذ انة يعالج حالة خاصة تحدث على الشجرة نتيجة احتراق قلف الشجرة او تلفة نتيجة اصابته ببعض الامراض وبذلك لا تستطيع الشجرة نقل المواد الغذائية عبر الاجزاء المصابة . تعالج هذه الظاهرة بتركيب بعض الفروع على شجرة عبر المنطقة المصابة حيث تصبح هذه الفروع كجسر تمر فية المواد الغذائية , تبرى الاقلام او الفرع المراد تركيبها من الطرفين بحيث يكون مائلة الى الداخل ثم يعمل شق في قلف الشجرة تحت وفوق المنطقة المصابة بحيث يكون الشق على شكل حرف T في اسفل المنطقة المصابة وعلى شكل حرف Ʇمقلوب في اعلى منطقة الاصابة وتثبت الاقلام في اماكنها بوسطة مسامير صغيرة تبقي الاقلام مثبطة على الشجرة الى ان تنمو وتلتحم مع بعضها وتكون جزءا لايتجزا من ساق الشجرة . </vt:lpstr>
      <vt:lpstr>بعض انواع التركيب</vt:lpstr>
      <vt:lpstr>بعض انواع التطعيم ( التطعيم القنطري , التطعيم بالشق )</vt:lpstr>
      <vt:lpstr>توضيح التطعيم , خروج الجذورمن الاجزاء المكثرة </vt:lpstr>
      <vt:lpstr>شكرا” لحسن أصغائكم </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الدرس العملي السادس</dc:title>
  <dc:creator>DR.Ahmed Saker 2o1O</dc:creator>
  <cp:lastModifiedBy>DR.Ahmed Saker 2o1O</cp:lastModifiedBy>
  <cp:revision>13</cp:revision>
  <dcterms:created xsi:type="dcterms:W3CDTF">2021-06-15T14:27:34Z</dcterms:created>
  <dcterms:modified xsi:type="dcterms:W3CDTF">2022-05-06T15:11:19Z</dcterms:modified>
</cp:coreProperties>
</file>